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34.jpg" ContentType="image/pn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58" r:id="rId5"/>
    <p:sldId id="265" r:id="rId6"/>
    <p:sldId id="279" r:id="rId7"/>
    <p:sldId id="272" r:id="rId8"/>
    <p:sldId id="281" r:id="rId9"/>
    <p:sldId id="273" r:id="rId10"/>
    <p:sldId id="456" r:id="rId11"/>
    <p:sldId id="274" r:id="rId12"/>
    <p:sldId id="280" r:id="rId13"/>
    <p:sldId id="275" r:id="rId14"/>
    <p:sldId id="276" r:id="rId15"/>
    <p:sldId id="277" r:id="rId16"/>
    <p:sldId id="282" r:id="rId17"/>
    <p:sldId id="454" r:id="rId18"/>
    <p:sldId id="455" r:id="rId19"/>
    <p:sldId id="453" r:id="rId20"/>
    <p:sldId id="414" r:id="rId21"/>
    <p:sldId id="449" r:id="rId22"/>
    <p:sldId id="452" r:id="rId23"/>
    <p:sldId id="450" r:id="rId24"/>
    <p:sldId id="451" r:id="rId25"/>
    <p:sldId id="448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404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744CE7-8D25-4712-B31F-C43A13C4DE3F}" v="97" dt="2021-09-20T09:21:08.5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08"/>
    <p:restoredTop sz="79487" autoAdjust="0"/>
  </p:normalViewPr>
  <p:slideViewPr>
    <p:cSldViewPr snapToGrid="0" snapToObjects="1" showGuides="1">
      <p:cViewPr varScale="1">
        <p:scale>
          <a:sx n="53" d="100"/>
          <a:sy n="53" d="100"/>
        </p:scale>
        <p:origin x="1256" y="40"/>
      </p:cViewPr>
      <p:guideLst>
        <p:guide orient="horz" pos="2160"/>
        <p:guide pos="3840"/>
        <p:guide orient="horz" pos="404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97" d="100"/>
          <a:sy n="97" d="100"/>
        </p:scale>
        <p:origin x="4328" y="20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967070088461161E-2"/>
          <c:y val="0.16050795080482805"/>
          <c:w val="0.91503292546781345"/>
          <c:h val="0.6894097209407644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Grants, Donations and Crowdfunds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2020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896312</c:v>
                </c:pt>
                <c:pt idx="1">
                  <c:v>336048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F6-4E19-B977-7CDBCB1B58F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Fee/ rent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Sheet1!$A$2:$A$3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2020</c:v>
                </c:pt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27007</c:v>
                </c:pt>
                <c:pt idx="1">
                  <c:v>123703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F6-4E19-B977-7CDBCB1B58F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Misc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2020</c:v>
                </c:pt>
              </c:numCache>
            </c:numRef>
          </c:cat>
          <c:val>
            <c:numRef>
              <c:f>Sheet1!$D$2:$D$3</c:f>
              <c:numCache>
                <c:formatCode>General</c:formatCode>
                <c:ptCount val="2"/>
                <c:pt idx="0">
                  <c:v>37996</c:v>
                </c:pt>
                <c:pt idx="1">
                  <c:v>17429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0F6-4E19-B977-7CDBCB1B58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48054776"/>
        <c:axId val="548058712"/>
      </c:barChart>
      <c:catAx>
        <c:axId val="548054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8058712"/>
        <c:crosses val="autoZero"/>
        <c:auto val="1"/>
        <c:lblAlgn val="ctr"/>
        <c:lblOffset val="100"/>
        <c:noMultiLvlLbl val="0"/>
      </c:catAx>
      <c:valAx>
        <c:axId val="548058712"/>
        <c:scaling>
          <c:orientation val="minMax"/>
          <c:max val="1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8054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2590C9-2F81-4049-9F3D-FD2A9475DBAA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EE032E-5F58-A741-8721-6079A0C597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AE209-3CA9-C945-8C3E-71F8EE9578F9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8306E1-C792-424E-B411-0E13B415948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/>
              <a:t>Covid-19 emergency food response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200" dirty="0"/>
              <a:t>Emergency Food Network and expanded with temp food hubs (50 projects)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200" dirty="0"/>
              <a:t>Co-chair Food Cell with Brighton &amp; Hove City Council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200" dirty="0"/>
              <a:t>Central processing hub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200" dirty="0"/>
              <a:t>Delivery of food parcels for those isolating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200" dirty="0"/>
              <a:t>Links to other food provision </a:t>
            </a:r>
            <a:r>
              <a:rPr lang="en-GB" sz="1200" dirty="0" err="1"/>
              <a:t>eg</a:t>
            </a:r>
            <a:r>
              <a:rPr lang="en-GB" sz="1200" dirty="0"/>
              <a:t> Ageing Well and Together Co and between community gardens and food projects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200" dirty="0"/>
              <a:t>Work with Food Factory Link to local suppliers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200" dirty="0"/>
              <a:t>Link to local food businesses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200" dirty="0"/>
              <a:t>Crowdfunding and fundraising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200" dirty="0"/>
              <a:t>Information on our website, via phone calls and social channels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200" dirty="0"/>
              <a:t>….. Continue this work as we move to ‘what next’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306E1-C792-424E-B411-0E13B415948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76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hyperlink" Target="http://www.bhfood.org.uk/" TargetMode="Externa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hyperlink" Target="http://www.bhfood.org.uk/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hyperlink" Target="http://www.bhfood.org.uk/" TargetMode="Externa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hyperlink" Target="http://www.bhfood.org.uk/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50000" b="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861685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98014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079331-A67E-394E-BFED-188156AD27D9}"/>
              </a:ext>
            </a:extLst>
          </p:cNvPr>
          <p:cNvSpPr/>
          <p:nvPr userDrawn="1"/>
        </p:nvSpPr>
        <p:spPr>
          <a:xfrm>
            <a:off x="0" y="6649046"/>
            <a:ext cx="12192000" cy="2089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773EB4-1F82-8D4D-B40C-C579E296F5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-447370" y="1315234"/>
            <a:ext cx="2276170" cy="5368238"/>
          </a:xfrm>
          <a:prstGeom prst="rect">
            <a:avLst/>
          </a:prstGeom>
        </p:spPr>
      </p:pic>
      <p:pic>
        <p:nvPicPr>
          <p:cNvPr id="15" name="Picture 14" descr="A picture containing appliance, screenshot&#10;&#10;Description automatically generated">
            <a:extLst>
              <a:ext uri="{FF2B5EF4-FFF2-40B4-BE49-F238E27FC236}">
                <a16:creationId xmlns:a16="http://schemas.microsoft.com/office/drawing/2014/main" id="{DB37377B-C39F-454D-8890-FAC8F6DC36C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37637" y="1109709"/>
            <a:ext cx="2261280" cy="5542766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4533EEDA-4260-164E-A0F5-958C240B5AD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36985" y="5204504"/>
            <a:ext cx="2287029" cy="13050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DC3377-40F0-5D43-87BA-8FA1A650A34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6819543" y="5041997"/>
            <a:ext cx="1213772" cy="1467534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DB01AAFA-5AB1-FD47-82C3-6A9E693851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1046240" y="5198673"/>
            <a:ext cx="2459860" cy="1521048"/>
          </a:xfrm>
          <a:prstGeom prst="rect">
            <a:avLst/>
          </a:prstGeom>
        </p:spPr>
      </p:pic>
      <p:pic>
        <p:nvPicPr>
          <p:cNvPr id="19" name="Picture 1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F502AC1-67DC-9446-B301-7471219684C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16609986" flipH="1">
            <a:off x="9863652" y="4983982"/>
            <a:ext cx="593256" cy="2759826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3744920E-0BC4-FC40-A73D-1BF465C3F2B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flipH="1">
            <a:off x="10656809" y="4560287"/>
            <a:ext cx="814689" cy="2193235"/>
          </a:xfrm>
          <a:prstGeom prst="rect">
            <a:avLst/>
          </a:prstGeom>
        </p:spPr>
      </p:pic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57FEDB28-1E51-A349-B08F-171CDE35F41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rot="988428">
            <a:off x="11140114" y="5410489"/>
            <a:ext cx="1011695" cy="1331391"/>
          </a:xfrm>
          <a:prstGeom prst="rect">
            <a:avLst/>
          </a:prstGeom>
        </p:spPr>
      </p:pic>
      <p:pic>
        <p:nvPicPr>
          <p:cNvPr id="12" name="Picture 11" descr="A close up of a candle&#10;&#10;Description automatically generated with low confidence">
            <a:extLst>
              <a:ext uri="{FF2B5EF4-FFF2-40B4-BE49-F238E27FC236}">
                <a16:creationId xmlns:a16="http://schemas.microsoft.com/office/drawing/2014/main" id="{617EE949-E19D-3E44-9292-DD35455880A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 rot="17111005" flipH="1">
            <a:off x="891951" y="5072826"/>
            <a:ext cx="712241" cy="25262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0989B-07B7-544E-AE2D-946A65C66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A6CF4-DA35-244D-9E29-FAA2B0DAF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4218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BD99F-3EDE-3243-8945-82BD0F936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2AE71A-DE2F-9247-97E8-DF93067E0F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56713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24376-60AC-5E4B-88DD-9029DF08E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764CC-67B4-3644-AB96-B76BA280C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5371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8CB62-2C35-7348-9924-10E9B0DB3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384DBD-5D77-0447-B0E0-F5FD84F9F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3757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2717B-31E7-114F-93BA-894C3C48B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16188-8F5E-674D-BF51-9E6E06B740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AF296C-542A-AB46-8F72-16448F8275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9571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D06EF-4AA1-5C48-B879-A2F0231D8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139D41-B6DC-2045-A150-070430B79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040A16-81EF-0943-8D3F-2D6A35200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F47386-7035-FF42-B9A6-354AFA4418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A5F0E0-3B04-4945-8D36-BAB419C18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7098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EEC8B-3C0D-BC47-A13C-1E87BA62D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8185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302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5D8C4-A09B-FF4A-932A-FD3F5E261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D017B-9AA6-DC4D-B643-FB81A96E9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BE8CC3-4F05-0A43-BB56-922959D550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5854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7CFF0-DE3F-344B-AA63-5163793D4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F2DCDA-9A81-D84C-BA94-1D47B0B61E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79E832-5998-DC4D-B710-8821F789F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8308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15D3B79A-CF06-CF43-9ABB-6C52DB6BE1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9621" y="5578888"/>
            <a:ext cx="1557718" cy="88886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059E627-2BF3-DD40-A1EB-95E4D0ADD457}"/>
              </a:ext>
            </a:extLst>
          </p:cNvPr>
          <p:cNvGrpSpPr/>
          <p:nvPr userDrawn="1"/>
        </p:nvGrpSpPr>
        <p:grpSpPr>
          <a:xfrm>
            <a:off x="-1422215" y="717542"/>
            <a:ext cx="9121561" cy="1796617"/>
            <a:chOff x="-1563757" y="610200"/>
            <a:chExt cx="10356234" cy="203980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97622EB-5D46-0841-BE41-4901E6430D01}"/>
                </a:ext>
              </a:extLst>
            </p:cNvPr>
            <p:cNvGrpSpPr/>
            <p:nvPr userDrawn="1"/>
          </p:nvGrpSpPr>
          <p:grpSpPr>
            <a:xfrm>
              <a:off x="-1550257" y="670003"/>
              <a:ext cx="10342734" cy="1980000"/>
              <a:chOff x="-477079" y="491461"/>
              <a:chExt cx="10342734" cy="1980000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01F8EC4C-42FC-0B4A-BD24-4C1BC4550005}"/>
                  </a:ext>
                </a:extLst>
              </p:cNvPr>
              <p:cNvSpPr/>
              <p:nvPr userDrawn="1"/>
            </p:nvSpPr>
            <p:spPr>
              <a:xfrm>
                <a:off x="3080542" y="491461"/>
                <a:ext cx="6785113" cy="1980000"/>
              </a:xfrm>
              <a:custGeom>
                <a:avLst/>
                <a:gdLst>
                  <a:gd name="connsiteX0" fmla="*/ 185530 w 7898295"/>
                  <a:gd name="connsiteY0" fmla="*/ 0 h 2345634"/>
                  <a:gd name="connsiteX1" fmla="*/ 7898295 w 7898295"/>
                  <a:gd name="connsiteY1" fmla="*/ 0 h 2345634"/>
                  <a:gd name="connsiteX2" fmla="*/ 5552661 w 7898295"/>
                  <a:gd name="connsiteY2" fmla="*/ 2345634 h 2345634"/>
                  <a:gd name="connsiteX3" fmla="*/ 0 w 7898295"/>
                  <a:gd name="connsiteY3" fmla="*/ 2345634 h 2345634"/>
                  <a:gd name="connsiteX4" fmla="*/ 0 w 7898295"/>
                  <a:gd name="connsiteY4" fmla="*/ 0 h 2345634"/>
                  <a:gd name="connsiteX5" fmla="*/ 185530 w 7898295"/>
                  <a:gd name="connsiteY5" fmla="*/ 0 h 2345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98295" h="2345634">
                    <a:moveTo>
                      <a:pt x="185530" y="0"/>
                    </a:moveTo>
                    <a:lnTo>
                      <a:pt x="7898295" y="0"/>
                    </a:lnTo>
                    <a:lnTo>
                      <a:pt x="5552661" y="2345634"/>
                    </a:lnTo>
                    <a:lnTo>
                      <a:pt x="0" y="2345634"/>
                    </a:lnTo>
                    <a:lnTo>
                      <a:pt x="0" y="0"/>
                    </a:lnTo>
                    <a:lnTo>
                      <a:pt x="18553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2551C4C-188B-EC43-8D56-B02D0C64FEA2}"/>
                  </a:ext>
                </a:extLst>
              </p:cNvPr>
              <p:cNvSpPr/>
              <p:nvPr userDrawn="1"/>
            </p:nvSpPr>
            <p:spPr>
              <a:xfrm>
                <a:off x="-477079" y="491461"/>
                <a:ext cx="8322366" cy="1980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D0621A3-8D52-864D-ABD7-3C4DA2A7B573}"/>
                </a:ext>
              </a:extLst>
            </p:cNvPr>
            <p:cNvGrpSpPr/>
            <p:nvPr userDrawn="1"/>
          </p:nvGrpSpPr>
          <p:grpSpPr>
            <a:xfrm>
              <a:off x="-1563757" y="610200"/>
              <a:ext cx="10342734" cy="1980000"/>
              <a:chOff x="-477079" y="491461"/>
              <a:chExt cx="10342734" cy="1980000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91C5518-FA90-2D4C-A1A2-BBAEE1783268}"/>
                  </a:ext>
                </a:extLst>
              </p:cNvPr>
              <p:cNvSpPr/>
              <p:nvPr userDrawn="1"/>
            </p:nvSpPr>
            <p:spPr>
              <a:xfrm>
                <a:off x="3080542" y="491461"/>
                <a:ext cx="6785113" cy="1980000"/>
              </a:xfrm>
              <a:custGeom>
                <a:avLst/>
                <a:gdLst>
                  <a:gd name="connsiteX0" fmla="*/ 185530 w 7898295"/>
                  <a:gd name="connsiteY0" fmla="*/ 0 h 2345634"/>
                  <a:gd name="connsiteX1" fmla="*/ 7898295 w 7898295"/>
                  <a:gd name="connsiteY1" fmla="*/ 0 h 2345634"/>
                  <a:gd name="connsiteX2" fmla="*/ 5552661 w 7898295"/>
                  <a:gd name="connsiteY2" fmla="*/ 2345634 h 2345634"/>
                  <a:gd name="connsiteX3" fmla="*/ 0 w 7898295"/>
                  <a:gd name="connsiteY3" fmla="*/ 2345634 h 2345634"/>
                  <a:gd name="connsiteX4" fmla="*/ 0 w 7898295"/>
                  <a:gd name="connsiteY4" fmla="*/ 0 h 2345634"/>
                  <a:gd name="connsiteX5" fmla="*/ 185530 w 7898295"/>
                  <a:gd name="connsiteY5" fmla="*/ 0 h 2345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98295" h="2345634">
                    <a:moveTo>
                      <a:pt x="185530" y="0"/>
                    </a:moveTo>
                    <a:lnTo>
                      <a:pt x="7898295" y="0"/>
                    </a:lnTo>
                    <a:lnTo>
                      <a:pt x="5552661" y="2345634"/>
                    </a:lnTo>
                    <a:lnTo>
                      <a:pt x="0" y="2345634"/>
                    </a:lnTo>
                    <a:lnTo>
                      <a:pt x="0" y="0"/>
                    </a:lnTo>
                    <a:lnTo>
                      <a:pt x="18553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2FA220B-9136-7547-93F8-771995DCF18B}"/>
                  </a:ext>
                </a:extLst>
              </p:cNvPr>
              <p:cNvSpPr/>
              <p:nvPr userDrawn="1"/>
            </p:nvSpPr>
            <p:spPr>
              <a:xfrm>
                <a:off x="-477079" y="491461"/>
                <a:ext cx="8322366" cy="198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DA40C2-B7BC-5C4C-BD88-4DF01BD038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2690" y="1121821"/>
            <a:ext cx="6203695" cy="51718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C79EA5-A732-7140-80FB-D39403617A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2690" y="1639001"/>
            <a:ext cx="4771752" cy="8456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93F39F-FC42-0B47-820B-31987C857BAB}"/>
              </a:ext>
            </a:extLst>
          </p:cNvPr>
          <p:cNvSpPr txBox="1"/>
          <p:nvPr userDrawn="1"/>
        </p:nvSpPr>
        <p:spPr>
          <a:xfrm>
            <a:off x="1847465" y="6163608"/>
            <a:ext cx="8669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Visit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chemeClr val="accent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www.bhfood.org.uk</a:t>
            </a:r>
            <a:r>
              <a:rPr lang="en-US" dirty="0">
                <a:solidFill>
                  <a:schemeClr val="accent2"/>
                </a:solidFill>
              </a:rPr>
              <a:t>      </a:t>
            </a:r>
            <a:r>
              <a:rPr lang="en-US" b="1" dirty="0">
                <a:solidFill>
                  <a:schemeClr val="accent2"/>
                </a:solidFill>
              </a:rPr>
              <a:t>Call</a:t>
            </a:r>
            <a:r>
              <a:rPr lang="en-US" dirty="0">
                <a:solidFill>
                  <a:schemeClr val="accent2"/>
                </a:solidFill>
              </a:rPr>
              <a:t> 01273 234810     </a:t>
            </a:r>
            <a:r>
              <a:rPr lang="en-US" b="1" dirty="0">
                <a:solidFill>
                  <a:schemeClr val="accent2"/>
                </a:solidFill>
              </a:rPr>
              <a:t>Follow</a:t>
            </a:r>
            <a:r>
              <a:rPr lang="en-US" dirty="0">
                <a:solidFill>
                  <a:schemeClr val="accent2"/>
                </a:solidFill>
              </a:rPr>
              <a:t> @</a:t>
            </a:r>
            <a:r>
              <a:rPr lang="en-US" dirty="0" err="1">
                <a:solidFill>
                  <a:schemeClr val="accent2"/>
                </a:solidFill>
              </a:rPr>
              <a:t>btnhovefood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FFE22B8-1439-A940-BDA8-4E09835B5E2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789884" y="5218999"/>
            <a:ext cx="1064696" cy="128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472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CEA5C-5D7D-D746-9669-C122F9098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7FFC2-32F0-BA48-9CB1-06241F5E5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8796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EF5589-2F03-7148-8A60-C1793279C9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0C957D-FA12-8840-A5AA-5E744CBF94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1904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9AB43A71-2DC6-FF4B-A03F-1267C57085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9621" y="5578888"/>
            <a:ext cx="1557718" cy="8888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8E0FD8-02BF-4042-B83C-99A058925772}"/>
              </a:ext>
            </a:extLst>
          </p:cNvPr>
          <p:cNvSpPr txBox="1"/>
          <p:nvPr userDrawn="1"/>
        </p:nvSpPr>
        <p:spPr>
          <a:xfrm>
            <a:off x="1847465" y="6163608"/>
            <a:ext cx="8669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E8E00"/>
                </a:solidFill>
              </a:rPr>
              <a:t>Visit</a:t>
            </a:r>
            <a:r>
              <a:rPr lang="en-US" dirty="0">
                <a:solidFill>
                  <a:srgbClr val="CE8E00"/>
                </a:solidFill>
              </a:rPr>
              <a:t> </a:t>
            </a:r>
            <a:r>
              <a:rPr lang="en-US" dirty="0">
                <a:solidFill>
                  <a:srgbClr val="CE8E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www.bhfood.org.uk</a:t>
            </a:r>
            <a:r>
              <a:rPr lang="en-US" dirty="0">
                <a:solidFill>
                  <a:srgbClr val="CE8E00"/>
                </a:solidFill>
              </a:rPr>
              <a:t>      </a:t>
            </a:r>
            <a:r>
              <a:rPr lang="en-US" b="1" dirty="0">
                <a:solidFill>
                  <a:srgbClr val="CE8E00"/>
                </a:solidFill>
              </a:rPr>
              <a:t>Call</a:t>
            </a:r>
            <a:r>
              <a:rPr lang="en-US" dirty="0">
                <a:solidFill>
                  <a:srgbClr val="CE8E00"/>
                </a:solidFill>
              </a:rPr>
              <a:t> 01273 234810     </a:t>
            </a:r>
            <a:r>
              <a:rPr lang="en-US" b="1" dirty="0">
                <a:solidFill>
                  <a:srgbClr val="CE8E00"/>
                </a:solidFill>
              </a:rPr>
              <a:t>Follow</a:t>
            </a:r>
            <a:r>
              <a:rPr lang="en-US" dirty="0">
                <a:solidFill>
                  <a:srgbClr val="CE8E00"/>
                </a:solidFill>
              </a:rPr>
              <a:t> @</a:t>
            </a:r>
            <a:r>
              <a:rPr lang="en-US" dirty="0" err="1">
                <a:solidFill>
                  <a:srgbClr val="CE8E00"/>
                </a:solidFill>
              </a:rPr>
              <a:t>btnhovefood</a:t>
            </a:r>
            <a:endParaRPr lang="en-US" dirty="0">
              <a:solidFill>
                <a:srgbClr val="CE8E0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125A1DB-163D-2748-BB29-6903FCC12116}"/>
              </a:ext>
            </a:extLst>
          </p:cNvPr>
          <p:cNvGrpSpPr/>
          <p:nvPr userDrawn="1"/>
        </p:nvGrpSpPr>
        <p:grpSpPr>
          <a:xfrm>
            <a:off x="-1422215" y="717542"/>
            <a:ext cx="9121561" cy="1796617"/>
            <a:chOff x="-1563757" y="610200"/>
            <a:chExt cx="10356234" cy="20398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02254D7-ECFC-4C40-8423-EBD4897EA98A}"/>
                </a:ext>
              </a:extLst>
            </p:cNvPr>
            <p:cNvGrpSpPr/>
            <p:nvPr userDrawn="1"/>
          </p:nvGrpSpPr>
          <p:grpSpPr>
            <a:xfrm>
              <a:off x="-1550257" y="670003"/>
              <a:ext cx="10342734" cy="1980000"/>
              <a:chOff x="-477079" y="491461"/>
              <a:chExt cx="10342734" cy="1980000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57AA0F8B-B0E3-E947-911A-63CF50F74BD6}"/>
                  </a:ext>
                </a:extLst>
              </p:cNvPr>
              <p:cNvSpPr/>
              <p:nvPr userDrawn="1"/>
            </p:nvSpPr>
            <p:spPr>
              <a:xfrm>
                <a:off x="3080542" y="491461"/>
                <a:ext cx="6785113" cy="1980000"/>
              </a:xfrm>
              <a:custGeom>
                <a:avLst/>
                <a:gdLst>
                  <a:gd name="connsiteX0" fmla="*/ 185530 w 7898295"/>
                  <a:gd name="connsiteY0" fmla="*/ 0 h 2345634"/>
                  <a:gd name="connsiteX1" fmla="*/ 7898295 w 7898295"/>
                  <a:gd name="connsiteY1" fmla="*/ 0 h 2345634"/>
                  <a:gd name="connsiteX2" fmla="*/ 5552661 w 7898295"/>
                  <a:gd name="connsiteY2" fmla="*/ 2345634 h 2345634"/>
                  <a:gd name="connsiteX3" fmla="*/ 0 w 7898295"/>
                  <a:gd name="connsiteY3" fmla="*/ 2345634 h 2345634"/>
                  <a:gd name="connsiteX4" fmla="*/ 0 w 7898295"/>
                  <a:gd name="connsiteY4" fmla="*/ 0 h 2345634"/>
                  <a:gd name="connsiteX5" fmla="*/ 185530 w 7898295"/>
                  <a:gd name="connsiteY5" fmla="*/ 0 h 2345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98295" h="2345634">
                    <a:moveTo>
                      <a:pt x="185530" y="0"/>
                    </a:moveTo>
                    <a:lnTo>
                      <a:pt x="7898295" y="0"/>
                    </a:lnTo>
                    <a:lnTo>
                      <a:pt x="5552661" y="2345634"/>
                    </a:lnTo>
                    <a:lnTo>
                      <a:pt x="0" y="2345634"/>
                    </a:lnTo>
                    <a:lnTo>
                      <a:pt x="0" y="0"/>
                    </a:lnTo>
                    <a:lnTo>
                      <a:pt x="185530" y="0"/>
                    </a:lnTo>
                    <a:close/>
                  </a:path>
                </a:pathLst>
              </a:custGeom>
              <a:solidFill>
                <a:srgbClr val="CE8E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2EC8B61-ECC5-114C-823D-C09BEE28C4C9}"/>
                  </a:ext>
                </a:extLst>
              </p:cNvPr>
              <p:cNvSpPr/>
              <p:nvPr userDrawn="1"/>
            </p:nvSpPr>
            <p:spPr>
              <a:xfrm>
                <a:off x="-477079" y="491461"/>
                <a:ext cx="8322366" cy="1980000"/>
              </a:xfrm>
              <a:prstGeom prst="rect">
                <a:avLst/>
              </a:prstGeom>
              <a:solidFill>
                <a:srgbClr val="CE8E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B57DD6E-E4E5-2240-841C-F8267E268637}"/>
                </a:ext>
              </a:extLst>
            </p:cNvPr>
            <p:cNvGrpSpPr/>
            <p:nvPr userDrawn="1"/>
          </p:nvGrpSpPr>
          <p:grpSpPr>
            <a:xfrm>
              <a:off x="-1563757" y="610200"/>
              <a:ext cx="10342734" cy="1980000"/>
              <a:chOff x="-477079" y="491461"/>
              <a:chExt cx="10342734" cy="1980000"/>
            </a:xfrm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7423C4E7-5B46-C642-9D73-215D3C4CD3E0}"/>
                  </a:ext>
                </a:extLst>
              </p:cNvPr>
              <p:cNvSpPr/>
              <p:nvPr userDrawn="1"/>
            </p:nvSpPr>
            <p:spPr>
              <a:xfrm>
                <a:off x="3080542" y="491461"/>
                <a:ext cx="6785113" cy="1980000"/>
              </a:xfrm>
              <a:custGeom>
                <a:avLst/>
                <a:gdLst>
                  <a:gd name="connsiteX0" fmla="*/ 185530 w 7898295"/>
                  <a:gd name="connsiteY0" fmla="*/ 0 h 2345634"/>
                  <a:gd name="connsiteX1" fmla="*/ 7898295 w 7898295"/>
                  <a:gd name="connsiteY1" fmla="*/ 0 h 2345634"/>
                  <a:gd name="connsiteX2" fmla="*/ 5552661 w 7898295"/>
                  <a:gd name="connsiteY2" fmla="*/ 2345634 h 2345634"/>
                  <a:gd name="connsiteX3" fmla="*/ 0 w 7898295"/>
                  <a:gd name="connsiteY3" fmla="*/ 2345634 h 2345634"/>
                  <a:gd name="connsiteX4" fmla="*/ 0 w 7898295"/>
                  <a:gd name="connsiteY4" fmla="*/ 0 h 2345634"/>
                  <a:gd name="connsiteX5" fmla="*/ 185530 w 7898295"/>
                  <a:gd name="connsiteY5" fmla="*/ 0 h 2345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98295" h="2345634">
                    <a:moveTo>
                      <a:pt x="185530" y="0"/>
                    </a:moveTo>
                    <a:lnTo>
                      <a:pt x="7898295" y="0"/>
                    </a:lnTo>
                    <a:lnTo>
                      <a:pt x="5552661" y="2345634"/>
                    </a:lnTo>
                    <a:lnTo>
                      <a:pt x="0" y="2345634"/>
                    </a:lnTo>
                    <a:lnTo>
                      <a:pt x="0" y="0"/>
                    </a:lnTo>
                    <a:lnTo>
                      <a:pt x="18553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9AA2D3B-2CEC-E84F-A021-8B3D6178B6A0}"/>
                  </a:ext>
                </a:extLst>
              </p:cNvPr>
              <p:cNvSpPr/>
              <p:nvPr userDrawn="1"/>
            </p:nvSpPr>
            <p:spPr>
              <a:xfrm>
                <a:off x="-477079" y="491461"/>
                <a:ext cx="8322366" cy="198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1CA10E59-D7F4-E447-A82F-5DB012BAAC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2690" y="1121821"/>
            <a:ext cx="6203695" cy="51718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4000">
                <a:solidFill>
                  <a:srgbClr val="CE8E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67DCD1D5-665C-0E4B-857A-3CAC78AE16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2690" y="1639001"/>
            <a:ext cx="4771752" cy="8456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C6A35B-EB2D-054A-903F-A06800BCD6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789884" y="5218999"/>
            <a:ext cx="1064696" cy="128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33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alphaModFix amt="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9AB43A71-2DC6-FF4B-A03F-1267C57085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9621" y="5578888"/>
            <a:ext cx="1557718" cy="8888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8E0FD8-02BF-4042-B83C-99A058925772}"/>
              </a:ext>
            </a:extLst>
          </p:cNvPr>
          <p:cNvSpPr txBox="1"/>
          <p:nvPr userDrawn="1"/>
        </p:nvSpPr>
        <p:spPr>
          <a:xfrm>
            <a:off x="1847465" y="6163608"/>
            <a:ext cx="8669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Visit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chemeClr val="accent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www.bhfood.org.uk</a:t>
            </a:r>
            <a:r>
              <a:rPr lang="en-US" dirty="0">
                <a:solidFill>
                  <a:schemeClr val="accent2"/>
                </a:solidFill>
              </a:rPr>
              <a:t>      </a:t>
            </a:r>
            <a:r>
              <a:rPr lang="en-US" b="1" dirty="0">
                <a:solidFill>
                  <a:schemeClr val="accent2"/>
                </a:solidFill>
              </a:rPr>
              <a:t>Call</a:t>
            </a:r>
            <a:r>
              <a:rPr lang="en-US" dirty="0">
                <a:solidFill>
                  <a:schemeClr val="accent2"/>
                </a:solidFill>
              </a:rPr>
              <a:t> 01273 234810     </a:t>
            </a:r>
            <a:r>
              <a:rPr lang="en-US" b="1" dirty="0">
                <a:solidFill>
                  <a:schemeClr val="accent2"/>
                </a:solidFill>
              </a:rPr>
              <a:t>Follow</a:t>
            </a:r>
            <a:r>
              <a:rPr lang="en-US" dirty="0">
                <a:solidFill>
                  <a:schemeClr val="accent2"/>
                </a:solidFill>
              </a:rPr>
              <a:t> @</a:t>
            </a:r>
            <a:r>
              <a:rPr lang="en-US" dirty="0" err="1">
                <a:solidFill>
                  <a:schemeClr val="accent2"/>
                </a:solidFill>
              </a:rPr>
              <a:t>btnhovefood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7222BAB-6371-BD40-8C91-43BA4F94D8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36154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7CC29ACC-789A-D644-A7F3-8B67D0FD5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254614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ED2740-2D14-3644-BD92-303186ED241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789884" y="5218999"/>
            <a:ext cx="1064696" cy="128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26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9AB43A71-2DC6-FF4B-A03F-1267C57085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9621" y="5578888"/>
            <a:ext cx="1557718" cy="8888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8E0FD8-02BF-4042-B83C-99A058925772}"/>
              </a:ext>
            </a:extLst>
          </p:cNvPr>
          <p:cNvSpPr txBox="1"/>
          <p:nvPr userDrawn="1"/>
        </p:nvSpPr>
        <p:spPr>
          <a:xfrm>
            <a:off x="1847465" y="6163608"/>
            <a:ext cx="8669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Visit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chemeClr val="accent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www.bhfood.org.uk</a:t>
            </a:r>
            <a:r>
              <a:rPr lang="en-US" dirty="0">
                <a:solidFill>
                  <a:schemeClr val="accent2"/>
                </a:solidFill>
              </a:rPr>
              <a:t>      </a:t>
            </a:r>
            <a:r>
              <a:rPr lang="en-US" b="1" dirty="0">
                <a:solidFill>
                  <a:schemeClr val="accent2"/>
                </a:solidFill>
              </a:rPr>
              <a:t>Call</a:t>
            </a:r>
            <a:r>
              <a:rPr lang="en-US" dirty="0">
                <a:solidFill>
                  <a:schemeClr val="accent2"/>
                </a:solidFill>
              </a:rPr>
              <a:t> 01273 234810     </a:t>
            </a:r>
            <a:r>
              <a:rPr lang="en-US" b="1" dirty="0">
                <a:solidFill>
                  <a:schemeClr val="accent2"/>
                </a:solidFill>
              </a:rPr>
              <a:t>Follow</a:t>
            </a:r>
            <a:r>
              <a:rPr lang="en-US" dirty="0">
                <a:solidFill>
                  <a:schemeClr val="accent2"/>
                </a:solidFill>
              </a:rPr>
              <a:t> @</a:t>
            </a:r>
            <a:r>
              <a:rPr lang="en-US" dirty="0" err="1">
                <a:solidFill>
                  <a:schemeClr val="accent2"/>
                </a:solidFill>
              </a:rPr>
              <a:t>btnhovefood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7222BAB-6371-BD40-8C91-43BA4F94D8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434240"/>
            <a:ext cx="103632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7CC29ACC-789A-D644-A7F3-8B67D0FD5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25527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EDF73F-92F2-2445-A7AE-7C32CF9C30E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789884" y="5218999"/>
            <a:ext cx="1064696" cy="128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31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15039"/>
            <a:ext cx="10972800" cy="1084065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99103"/>
            <a:ext cx="10972800" cy="41206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12573" y="344753"/>
            <a:ext cx="4469827" cy="365125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fld id="{FEF5E39F-D727-1048-989D-26DDB3E721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09600" y="721350"/>
            <a:ext cx="10972800" cy="1588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81D75269-E993-B44F-962E-551DB102F0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1" y="184915"/>
            <a:ext cx="771458" cy="4402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28224D-ACA5-134F-AEF3-20265EE4A5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30794" y="126839"/>
            <a:ext cx="412124" cy="4982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15039"/>
            <a:ext cx="10972800" cy="1084065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99103"/>
            <a:ext cx="5384800" cy="4190122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99103"/>
            <a:ext cx="5384800" cy="4190122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12573" y="344753"/>
            <a:ext cx="4469827" cy="365125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fld id="{FEF5E39F-D727-1048-989D-26DDB3E721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09600" y="721350"/>
            <a:ext cx="10972800" cy="1588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F83EEB29-7940-FD41-805C-F92015BACA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1" y="184915"/>
            <a:ext cx="771458" cy="440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FF95AD-B251-4F48-89BC-ED107B7FAE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30794" y="126839"/>
            <a:ext cx="412124" cy="4982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15039"/>
            <a:ext cx="10972800" cy="1084065"/>
          </a:xfrm>
        </p:spPr>
        <p:txBody>
          <a:bodyPr anchor="b" anchorCtr="0"/>
          <a:lstStyle>
            <a:lvl1pPr>
              <a:defRPr>
                <a:solidFill>
                  <a:srgbClr val="CE8E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99103"/>
            <a:ext cx="10972800" cy="4120673"/>
          </a:xfrm>
        </p:spPr>
        <p:txBody>
          <a:bodyPr/>
          <a:lstStyle>
            <a:lvl2pPr>
              <a:defRPr>
                <a:solidFill>
                  <a:srgbClr val="CE8E00"/>
                </a:solidFill>
              </a:defRPr>
            </a:lvl2pPr>
            <a:lvl3pPr>
              <a:buClr>
                <a:srgbClr val="CE8E00"/>
              </a:buClr>
              <a:defRPr/>
            </a:lvl3pPr>
            <a:lvl4pPr>
              <a:buClr>
                <a:srgbClr val="CE8E00"/>
              </a:buClr>
              <a:defRPr/>
            </a:lvl4pPr>
            <a:lvl5pPr>
              <a:buClr>
                <a:srgbClr val="CE8E00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12573" y="344753"/>
            <a:ext cx="4469827" cy="365125"/>
          </a:xfrm>
        </p:spPr>
        <p:txBody>
          <a:bodyPr/>
          <a:lstStyle>
            <a:lvl1pPr>
              <a:defRPr sz="1800">
                <a:solidFill>
                  <a:srgbClr val="CE8E00"/>
                </a:solidFill>
              </a:defRPr>
            </a:lvl1pPr>
          </a:lstStyle>
          <a:p>
            <a:fld id="{FEF5E39F-D727-1048-989D-26DDB3E721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09600" y="721350"/>
            <a:ext cx="10972800" cy="1588"/>
          </a:xfrm>
          <a:prstGeom prst="line">
            <a:avLst/>
          </a:prstGeom>
          <a:ln w="6350">
            <a:solidFill>
              <a:srgbClr val="CE8E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81D75269-E993-B44F-962E-551DB102F0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1" y="184915"/>
            <a:ext cx="771458" cy="4402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4E7DAE-4AA7-E04F-9994-30DD74107B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30794" y="126839"/>
            <a:ext cx="412124" cy="49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96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15039"/>
            <a:ext cx="10972800" cy="1084065"/>
          </a:xfrm>
        </p:spPr>
        <p:txBody>
          <a:bodyPr anchor="b" anchorCtr="0"/>
          <a:lstStyle>
            <a:lvl1pPr>
              <a:defRPr>
                <a:solidFill>
                  <a:srgbClr val="CE8E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99103"/>
            <a:ext cx="5384800" cy="4190122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  <a:lvl2pPr>
              <a:defRPr sz="2400">
                <a:solidFill>
                  <a:srgbClr val="CE8E00"/>
                </a:solidFill>
              </a:defRPr>
            </a:lvl2pPr>
            <a:lvl3pPr>
              <a:buClr>
                <a:srgbClr val="CE8E00"/>
              </a:buClr>
              <a:defRPr sz="2000"/>
            </a:lvl3pPr>
            <a:lvl4pPr>
              <a:buClr>
                <a:srgbClr val="CE8E00"/>
              </a:buClr>
              <a:defRPr sz="1800"/>
            </a:lvl4pPr>
            <a:lvl5pPr>
              <a:buClr>
                <a:srgbClr val="CE8E00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99103"/>
            <a:ext cx="5384800" cy="4190122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  <a:lvl2pPr>
              <a:defRPr sz="2400">
                <a:solidFill>
                  <a:srgbClr val="CE8E00"/>
                </a:solidFill>
              </a:defRPr>
            </a:lvl2pPr>
            <a:lvl3pPr>
              <a:buClr>
                <a:srgbClr val="CE8E00"/>
              </a:buClr>
              <a:defRPr sz="2000"/>
            </a:lvl3pPr>
            <a:lvl4pPr>
              <a:buClr>
                <a:srgbClr val="CE8E00"/>
              </a:buClr>
              <a:defRPr sz="1800"/>
            </a:lvl4pPr>
            <a:lvl5pPr>
              <a:buClr>
                <a:srgbClr val="CE8E00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12573" y="344753"/>
            <a:ext cx="4469827" cy="365125"/>
          </a:xfrm>
        </p:spPr>
        <p:txBody>
          <a:bodyPr/>
          <a:lstStyle>
            <a:lvl1pPr>
              <a:defRPr sz="1800">
                <a:solidFill>
                  <a:srgbClr val="CE8E00"/>
                </a:solidFill>
              </a:defRPr>
            </a:lvl1pPr>
          </a:lstStyle>
          <a:p>
            <a:fld id="{FEF5E39F-D727-1048-989D-26DDB3E721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09600" y="721350"/>
            <a:ext cx="10972800" cy="1588"/>
          </a:xfrm>
          <a:prstGeom prst="line">
            <a:avLst/>
          </a:prstGeom>
          <a:ln w="6350">
            <a:solidFill>
              <a:srgbClr val="CE8E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F83EEB29-7940-FD41-805C-F92015BACA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1" y="184915"/>
            <a:ext cx="771458" cy="440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BF2BFC-9D10-5245-80A3-03CE87CDF0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30794" y="126839"/>
            <a:ext cx="412124" cy="49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35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AB9EA-970F-9841-B503-ACFA198ACD7A}" type="datetime1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5E39F-D727-1048-989D-26DDB3E7213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98" r:id="rId3"/>
    <p:sldLayoutId id="2147483674" r:id="rId4"/>
    <p:sldLayoutId id="2147483699" r:id="rId5"/>
    <p:sldLayoutId id="2147483650" r:id="rId6"/>
    <p:sldLayoutId id="2147483660" r:id="rId7"/>
    <p:sldLayoutId id="2147483696" r:id="rId8"/>
    <p:sldLayoutId id="2147483697" r:id="rId9"/>
    <p:sldLayoutId id="2147483675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</p:sldLayoutIdLst>
  <p:hf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4400" b="1" kern="2000" spc="-1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114000"/>
        </a:lnSpc>
        <a:spcBef>
          <a:spcPct val="20000"/>
        </a:spcBef>
        <a:buClr>
          <a:schemeClr val="accent3"/>
        </a:buClr>
        <a:buFont typeface="Arial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457200" rtl="0" eaLnBrk="1" latinLnBrk="0" hangingPunct="1">
        <a:lnSpc>
          <a:spcPct val="90000"/>
        </a:lnSpc>
        <a:spcBef>
          <a:spcPct val="20000"/>
        </a:spcBef>
        <a:buClr>
          <a:schemeClr val="accent3"/>
        </a:buClr>
        <a:buFont typeface="Arial"/>
        <a:buNone/>
        <a:defRPr sz="3200" b="1" kern="1200">
          <a:solidFill>
            <a:schemeClr val="accent2"/>
          </a:solidFill>
          <a:latin typeface="+mn-lt"/>
          <a:ea typeface="+mn-ea"/>
          <a:cs typeface="+mn-cs"/>
        </a:defRPr>
      </a:lvl2pPr>
      <a:lvl3pPr marL="271463" indent="-271463" algn="l" defTabSz="457200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625475" indent="-261938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898525" indent="-273050" algn="l" defTabSz="457200" rtl="0" eaLnBrk="1" latinLnBrk="0" hangingPunct="1">
        <a:spcBef>
          <a:spcPct val="20000"/>
        </a:spcBef>
        <a:buClr>
          <a:schemeClr val="accent3"/>
        </a:buClr>
        <a:buFont typeface="Lucida Grande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F7F25-5850-3040-844B-707401DF81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AGM 2021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7380B3-E599-224B-A05F-9DD87CD311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18.09.21 Vic Borrill</a:t>
            </a:r>
          </a:p>
        </p:txBody>
      </p:sp>
    </p:spTree>
    <p:extLst>
      <p:ext uri="{BB962C8B-B14F-4D97-AF65-F5344CB8AC3E}">
        <p14:creationId xmlns:p14="http://schemas.microsoft.com/office/powerpoint/2010/main" val="104087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A7530-4CA9-4F89-B424-8143DE317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dirty="0"/>
              <a:t>To influence the behaviour of large organisations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6466EB1-D263-42DD-84C1-3CDB5623F7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65298" y="1825625"/>
            <a:ext cx="4527403" cy="4351338"/>
          </a:xfr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0BE56B32-A06F-4F9D-B425-66CF6D5F45E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112573" y="344753"/>
            <a:ext cx="446982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FEF5E39F-D727-1048-989D-26DDB3E72132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10" name="Content Placeholder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A620BAD-55E5-40B4-900E-9CAE7B6CBC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87331" y="1825625"/>
            <a:ext cx="4351338" cy="4351338"/>
          </a:xfrm>
          <a:noFill/>
        </p:spPr>
      </p:pic>
    </p:spTree>
    <p:extLst>
      <p:ext uri="{BB962C8B-B14F-4D97-AF65-F5344CB8AC3E}">
        <p14:creationId xmlns:p14="http://schemas.microsoft.com/office/powerpoint/2010/main" val="1233410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0507B29-C24C-47B1-AFD3-C46D72B31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00" y="1600054"/>
            <a:ext cx="5463758" cy="48927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8C8302-76E9-4690-99C7-D58ECF5B2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032" y="1789995"/>
            <a:ext cx="5958349" cy="164433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A3D7159-EB49-4C0F-ACE3-B4C2087AE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647" y="4884425"/>
            <a:ext cx="1922156" cy="142672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F35A1A-16D0-405B-9944-945E320D9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sz="2800"/>
              <a:t>Lead – to operate at a strategic level. Lead city’s Food Strategy and advocate using food as a policy tool to achieve health, wellbeing and sustainability outcomes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727126-8AE9-4C68-A663-F39E252F2AB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112573" y="344753"/>
            <a:ext cx="446982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FEF5E39F-D727-1048-989D-26DDB3E72132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C6A4712-1AB1-42EA-BA97-61ECBF56F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4835" y="3779468"/>
            <a:ext cx="2228965" cy="11049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EF5774-7AEF-4F61-9BBD-ABCE4FC5D2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6803" y="3533638"/>
            <a:ext cx="2170153" cy="25110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C6F5F2E-7741-4FEA-B656-4D7F48367B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7933" y="5471161"/>
            <a:ext cx="3702767" cy="91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19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0BA57-E304-42EB-94CC-AB12A7422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15039"/>
            <a:ext cx="9586452" cy="1084065"/>
          </a:xfrm>
        </p:spPr>
        <p:txBody>
          <a:bodyPr>
            <a:normAutofit fontScale="90000"/>
          </a:bodyPr>
          <a:lstStyle/>
          <a:p>
            <a:r>
              <a:rPr lang="en-GB" dirty="0"/>
              <a:t>Care – to be a well run organisation with happy and motivated staff and volunteers and to take environmental and ethical responsibility</a:t>
            </a:r>
          </a:p>
        </p:txBody>
      </p:sp>
      <p:pic>
        <p:nvPicPr>
          <p:cNvPr id="5" name="Picture 2" descr="Living Wage Logo">
            <a:extLst>
              <a:ext uri="{FF2B5EF4-FFF2-40B4-BE49-F238E27FC236}">
                <a16:creationId xmlns:a16="http://schemas.microsoft.com/office/drawing/2014/main" id="{EE47940D-C415-4DBE-B9DB-87F99CB5749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30478" y="709877"/>
            <a:ext cx="1324830" cy="139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24BD94-92FA-41A9-9899-442DE35F822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Efforts to tackle plastic waste slightly hindered by pandemic and need for PPE!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Working with partners across Surplus Food Network and Brighton Compost Club to introduce compost tumblers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17 people on payroll + team of sessional staff and freelancers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75-100 volunteers at any one time. Inc Board – 13 volunteers – thank you!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Paid Internship Scheme with University of Sussex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Tough year – moved to online communications as a team, now returning to the office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GB" dirty="0"/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F03212-DEBA-4BE7-BA4F-9D93A408C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E39F-D727-1048-989D-26DDB3E7213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 descr="A picture containing person, outdoor, people, different&#10;&#10;Description automatically generated">
            <a:extLst>
              <a:ext uri="{FF2B5EF4-FFF2-40B4-BE49-F238E27FC236}">
                <a16:creationId xmlns:a16="http://schemas.microsoft.com/office/drawing/2014/main" id="{F6C088BA-04EF-4FE6-B1C6-D47DBDE62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731" y="2305878"/>
            <a:ext cx="4190122" cy="419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56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207CC-BE9F-4F07-B00D-282D363D3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15039"/>
            <a:ext cx="10972800" cy="1084065"/>
          </a:xfrm>
        </p:spPr>
        <p:txBody>
          <a:bodyPr anchor="b">
            <a:normAutofit/>
          </a:bodyPr>
          <a:lstStyle/>
          <a:p>
            <a:r>
              <a:rPr lang="en-GB" sz="3400" dirty="0"/>
              <a:t>Community Composting – 10 years – hundreds of volunteer compost monitors </a:t>
            </a:r>
          </a:p>
        </p:txBody>
      </p:sp>
      <p:pic>
        <p:nvPicPr>
          <p:cNvPr id="10" name="Picture 9" descr="A group of people standing outside&#10;&#10;Description automatically generated with medium confidence">
            <a:extLst>
              <a:ext uri="{FF2B5EF4-FFF2-40B4-BE49-F238E27FC236}">
                <a16:creationId xmlns:a16="http://schemas.microsoft.com/office/drawing/2014/main" id="{20A484C7-C07F-4E12-BE77-2D0800C304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16" b="-1"/>
          <a:stretch/>
        </p:blipFill>
        <p:spPr>
          <a:xfrm>
            <a:off x="609600" y="2199103"/>
            <a:ext cx="5384800" cy="4190122"/>
          </a:xfrm>
          <a:prstGeom prst="rect">
            <a:avLst/>
          </a:prstGeom>
          <a:noFill/>
        </p:spPr>
      </p:pic>
      <p:pic>
        <p:nvPicPr>
          <p:cNvPr id="8" name="Picture 7" descr="A hammock in a yard&#10;&#10;Description automatically generated with low confidence">
            <a:extLst>
              <a:ext uri="{FF2B5EF4-FFF2-40B4-BE49-F238E27FC236}">
                <a16:creationId xmlns:a16="http://schemas.microsoft.com/office/drawing/2014/main" id="{6BBEA3B1-4D25-4526-9AC4-5B47FBC2B5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6" r="-1" b="-1"/>
          <a:stretch/>
        </p:blipFill>
        <p:spPr>
          <a:xfrm>
            <a:off x="6197600" y="2199103"/>
            <a:ext cx="5384800" cy="4190122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28368-0D33-419B-AD57-F6623F54E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2573" y="344753"/>
            <a:ext cx="4469827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EF5E39F-D727-1048-989D-26DDB3E72132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26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73A34-A2B9-415F-ACEA-9BAE88BD4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Climate Day of Action – 29</a:t>
            </a:r>
            <a:r>
              <a:rPr lang="en-GB" baseline="30000" dirty="0"/>
              <a:t>th</a:t>
            </a:r>
            <a:r>
              <a:rPr lang="en-GB" dirty="0"/>
              <a:t> September</a:t>
            </a:r>
          </a:p>
        </p:txBody>
      </p:sp>
      <p:pic>
        <p:nvPicPr>
          <p:cNvPr id="7" name="Content Placeholder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A18704C-EF77-4336-8498-5CFC745016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2499255"/>
            <a:ext cx="5384800" cy="358986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A269A5-0B4E-4EBD-BDBD-59D1C4D5B43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75000"/>
              </a:lnSpc>
            </a:pPr>
            <a:r>
              <a:rPr lang="en-GB" sz="2000" b="1" dirty="0">
                <a:solidFill>
                  <a:srgbClr val="CC007A"/>
                </a:solidFill>
                <a:effectLst/>
                <a:ea typeface="Times New Roman" panose="02020603050405020304" pitchFamily="18" charset="0"/>
              </a:rPr>
              <a:t>Climate Day of Action</a:t>
            </a:r>
            <a:endParaRPr lang="en-GB" sz="2000" b="1" dirty="0">
              <a:effectLst/>
              <a:ea typeface="Calibri" panose="020F0502020204030204" pitchFamily="34" charset="0"/>
            </a:endParaRPr>
          </a:p>
          <a:p>
            <a:r>
              <a:rPr lang="en-GB" sz="2000" dirty="0">
                <a:solidFill>
                  <a:srgbClr val="666666"/>
                </a:solidFill>
                <a:effectLst/>
                <a:ea typeface="Calibri" panose="020F0502020204030204" pitchFamily="34" charset="0"/>
              </a:rPr>
              <a:t>Whether you are an individual eating lunch solo or an organisation serving food, you can join in on a National day of Action on 29th September by organising a ‘low carbon lunch’. </a:t>
            </a:r>
          </a:p>
          <a:p>
            <a:endParaRPr lang="en-GB" sz="2000" dirty="0">
              <a:solidFill>
                <a:srgbClr val="666666"/>
              </a:solidFill>
              <a:ea typeface="Calibri" panose="020F0502020204030204" pitchFamily="34" charset="0"/>
            </a:endParaRPr>
          </a:p>
          <a:p>
            <a:r>
              <a:rPr lang="en-GB" sz="2000" dirty="0">
                <a:solidFill>
                  <a:srgbClr val="666666"/>
                </a:solidFill>
                <a:effectLst/>
                <a:ea typeface="Calibri" panose="020F0502020204030204" pitchFamily="34" charset="0"/>
              </a:rPr>
              <a:t>Post a photo of your low carbon lunch on social media and tag @btnhovefood and #LowCarbonLunch #Food4Planet #FoodPartnership</a:t>
            </a:r>
          </a:p>
          <a:p>
            <a:endParaRPr lang="en-GB" sz="1800" dirty="0">
              <a:solidFill>
                <a:srgbClr val="666666"/>
              </a:solidFill>
              <a:latin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821345-34A6-4CD1-95D8-7B1290CCE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E39F-D727-1048-989D-26DDB3E7213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995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C489-7A16-4858-9B24-6C4DC383C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A1A6BA-F7EA-4292-9F13-53E0749EC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E39F-D727-1048-989D-26DDB3E7213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603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37E05A-D0AA-4F12-92E5-57978A4CB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Annual Account 2020/21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30895AE-8B7A-4A7E-87F3-035CEFB8E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Have been prepared by </a:t>
            </a:r>
            <a:r>
              <a:rPr lang="en-GB" dirty="0" err="1"/>
              <a:t>Taylorcocks</a:t>
            </a:r>
            <a:r>
              <a:rPr lang="en-GB" dirty="0"/>
              <a:t> Accounts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Being presented by Vic Borrill but Sue Paskins and Ollie Sykes (joint Treasurers) can answer questions.</a:t>
            </a:r>
          </a:p>
        </p:txBody>
      </p:sp>
    </p:spTree>
    <p:extLst>
      <p:ext uri="{BB962C8B-B14F-4D97-AF65-F5344CB8AC3E}">
        <p14:creationId xmlns:p14="http://schemas.microsoft.com/office/powerpoint/2010/main" val="1449669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4FC05-C531-4264-AC8B-1548E7529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67113"/>
            <a:ext cx="8229600" cy="1084065"/>
          </a:xfrm>
        </p:spPr>
        <p:txBody>
          <a:bodyPr/>
          <a:lstStyle/>
          <a:p>
            <a:r>
              <a:rPr lang="en-GB" dirty="0"/>
              <a:t>Income and expenditure summary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C9D43DF-C662-4CB6-A094-D29218AC6FC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81200" y="1473537"/>
          <a:ext cx="82296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5989572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89209128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2572449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Page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2020/2021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2019 /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894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Income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961,315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477,180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9798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Expenditure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955,463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477,394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080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Difference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5,825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(214)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79498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0155B7-DF1B-4B84-AE72-6E6ED7C18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E39F-D727-1048-989D-26DDB3E7213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4DD67A-361F-481B-AEAC-0A9C919AE5E2}"/>
              </a:ext>
            </a:extLst>
          </p:cNvPr>
          <p:cNvSpPr txBox="1"/>
          <p:nvPr/>
        </p:nvSpPr>
        <p:spPr>
          <a:xfrm>
            <a:off x="1906772" y="3216402"/>
            <a:ext cx="85592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400" dirty="0"/>
              <a:t>Accounts reflect role BHFP played in Covid-19 Emergency Food Response. £520,000 of income / expenditure in 20/21 was for this work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400" dirty="0"/>
              <a:t>Includes BHFP’s Emergency Food Hub, Grants and food to Food Banks / Meal Projects, establishing 7 Affordable Food Projects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400" dirty="0"/>
              <a:t>Small in year surplus £5,825 which has been added to reserves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400" dirty="0"/>
              <a:t>Have been advised no corporation tax due this year as no profit on taxable income (traded)</a:t>
            </a:r>
          </a:p>
          <a:p>
            <a:endParaRPr lang="en-GB" sz="2400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524051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7A8B1-FFE8-4BAC-8E8B-0C3C2F67E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06971"/>
            <a:ext cx="8229600" cy="1084065"/>
          </a:xfrm>
        </p:spPr>
        <p:txBody>
          <a:bodyPr/>
          <a:lstStyle/>
          <a:p>
            <a:r>
              <a:rPr lang="en-GB" dirty="0"/>
              <a:t>Sources of income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2C7DA2B-617A-4529-A478-31C401F74B7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81200" y="2914695"/>
          <a:ext cx="8229600" cy="3625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F98A58-0188-4FF1-B121-8DC470826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E39F-D727-1048-989D-26DDB3E7213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C5E868-6B34-4A96-9195-B107AB18E32A}"/>
              </a:ext>
            </a:extLst>
          </p:cNvPr>
          <p:cNvSpPr txBox="1"/>
          <p:nvPr/>
        </p:nvSpPr>
        <p:spPr>
          <a:xfrm>
            <a:off x="1981201" y="1391035"/>
            <a:ext cx="81020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400" dirty="0"/>
              <a:t>Fee / rent income reduced as Community Kitchen closed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400" dirty="0"/>
              <a:t>Furlough (in </a:t>
            </a:r>
            <a:r>
              <a:rPr lang="en-GB" sz="2400" dirty="0" err="1"/>
              <a:t>misc</a:t>
            </a:r>
            <a:r>
              <a:rPr lang="en-GB" sz="2400" dirty="0"/>
              <a:t> income) and BHCC business interruption grants helped when not able to trade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400" dirty="0"/>
              <a:t>Grants / crowdfund / donations income increased from £336,048 in 2020 to £896,312 in 2021</a:t>
            </a:r>
          </a:p>
          <a:p>
            <a:r>
              <a:rPr lang="en-GB" sz="2400" dirty="0"/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86955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5EB16-8868-4279-BA6D-FFF1C50B4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Grants and donations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11ED6-F3FC-4430-9B40-DC9895A17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45 different grant sources  - included local and national government funding, Big Lottery, trusts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Donations from individuals and local businesses – Hungry at Home campaign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Funders such as Fonthill Foundation and </a:t>
            </a:r>
            <a:r>
              <a:rPr lang="en-GB" dirty="0" err="1"/>
              <a:t>Esmee</a:t>
            </a:r>
            <a:r>
              <a:rPr lang="en-GB" dirty="0"/>
              <a:t> Fairbairn Foundation flexible with funding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Worked hard to re-open projects </a:t>
            </a:r>
            <a:r>
              <a:rPr lang="en-GB" dirty="0" err="1"/>
              <a:t>eg</a:t>
            </a:r>
            <a:r>
              <a:rPr lang="en-GB" dirty="0"/>
              <a:t> gardens as quickly as possible</a:t>
            </a:r>
          </a:p>
          <a:p>
            <a:r>
              <a:rPr lang="en-GB" dirty="0"/>
              <a:t>Thank you to everyone who gave to us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16915-BA65-4A28-BF0F-47B2BC9C3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E39F-D727-1048-989D-26DDB3E7213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232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851614-F4E4-48DA-9892-00F8611D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3701"/>
            <a:ext cx="10972800" cy="1084065"/>
          </a:xfrm>
        </p:spPr>
        <p:txBody>
          <a:bodyPr/>
          <a:lstStyle/>
          <a:p>
            <a:r>
              <a:rPr lang="en-GB" dirty="0"/>
              <a:t>Brighton &amp; Hove Food Partnership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4043B0-FA16-4666-A240-4EC9B37504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741902"/>
            <a:ext cx="5781675" cy="5039898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BHFP is an independent, ‘not for profit’ established in 2003 that helps people learn to cook, to eat a healthy diet, to grow their own food and to waste less food.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Work with individuals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Work with groups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Work with caterers and food businesses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Work at a strategy and policy level</a:t>
            </a:r>
          </a:p>
          <a:p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GB" dirty="0"/>
              <a:t>Whilst 2020-21 was a year like no other we were able to step up and help our city during the Covid-19 pandemic because of our track record and partnership approach </a:t>
            </a:r>
          </a:p>
        </p:txBody>
      </p:sp>
      <p:pic>
        <p:nvPicPr>
          <p:cNvPr id="7" name="Content Placeholder 4" descr="295-BHFP-Diagram-V3a.jpg">
            <a:extLst>
              <a:ext uri="{FF2B5EF4-FFF2-40B4-BE49-F238E27FC236}">
                <a16:creationId xmlns:a16="http://schemas.microsoft.com/office/drawing/2014/main" id="{1CB79899-A2A0-4691-B4A0-273B8FD273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7600" y="2274888"/>
            <a:ext cx="5384800" cy="4038600"/>
          </a:xfrm>
        </p:spPr>
      </p:pic>
    </p:spTree>
    <p:extLst>
      <p:ext uri="{BB962C8B-B14F-4D97-AF65-F5344CB8AC3E}">
        <p14:creationId xmlns:p14="http://schemas.microsoft.com/office/powerpoint/2010/main" val="2960785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FE4C2-6602-4033-A002-40D68B98B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36573"/>
            <a:ext cx="8229600" cy="1084065"/>
          </a:xfrm>
        </p:spPr>
        <p:txBody>
          <a:bodyPr/>
          <a:lstStyle/>
          <a:p>
            <a:r>
              <a:rPr lang="en-GB" dirty="0"/>
              <a:t>Expenditure p15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82B47-5A9A-44DC-89C8-D7B045D36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20638"/>
            <a:ext cx="8229600" cy="4792610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Difference to 2020 due to changed nature of work during crisis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17 people paid via payroll + freelance tutors / HR consultant and book-keeper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Rent reduced by Community Base during lockdown (+have less space than in 2020)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BHFP always plays a lead partner role – commissioning partners to deliver work /giving small grants. Total £211,822 of which 70% was for Covid-19 work. Other Green Wellbeing Alliance, Food Factory Brexit contingency grant and food waste work with SCDA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9D7D7-150F-4ED9-9F79-66D365A8A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E39F-D727-1048-989D-26DDB3E7213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353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92A3A-EADD-45F0-A4C4-9866F0F9D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Deferred income – Total £172,002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C80C8-245F-445E-81C0-026D9A79C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Where funding was given at the end of the FY 20/21 for work in 21/22 or where work was delayed due to Covid-19 we have deferred grants.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EA352E-1467-4754-BC17-ECFD142F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E39F-D727-1048-989D-26DDB3E7213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5036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CD66A-5767-40FB-B17C-C0FE7FCFB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94C2A1-70AE-4963-B29D-EE830A6B2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E39F-D727-1048-989D-26DDB3E7213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9E45B4-50C1-49C8-AA17-480C004FABC9}"/>
              </a:ext>
            </a:extLst>
          </p:cNvPr>
          <p:cNvSpPr txBox="1"/>
          <p:nvPr/>
        </p:nvSpPr>
        <p:spPr>
          <a:xfrm>
            <a:off x="2278912" y="2456121"/>
            <a:ext cx="7623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Would someone propose and second that the AGM recommends that the Board of BHFP adopts these accounts</a:t>
            </a:r>
          </a:p>
        </p:txBody>
      </p:sp>
    </p:spTree>
    <p:extLst>
      <p:ext uri="{BB962C8B-B14F-4D97-AF65-F5344CB8AC3E}">
        <p14:creationId xmlns:p14="http://schemas.microsoft.com/office/powerpoint/2010/main" val="1599892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8306851-924F-4F0D-AD8A-FF7AF63DE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15039"/>
            <a:ext cx="10972800" cy="1084065"/>
          </a:xfrm>
        </p:spPr>
        <p:txBody>
          <a:bodyPr anchor="b">
            <a:normAutofit/>
          </a:bodyPr>
          <a:lstStyle/>
          <a:p>
            <a:r>
              <a:rPr lang="en-GB" dirty="0"/>
              <a:t>Our work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6903EF5-DA4E-4B31-A630-8F730B2ABA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tretch/>
        </p:blipFill>
        <p:spPr>
          <a:xfrm>
            <a:off x="1177180" y="2199103"/>
            <a:ext cx="4249640" cy="4190122"/>
          </a:xfrm>
          <a:noFill/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84ADC5D-0694-4BE1-A43B-C370A927D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2199103"/>
            <a:ext cx="5384800" cy="41901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000" b="1"/>
              <a:t>Our aims:</a:t>
            </a:r>
          </a:p>
          <a:p>
            <a:pPr>
              <a:lnSpc>
                <a:spcPct val="90000"/>
              </a:lnSpc>
            </a:pPr>
            <a:r>
              <a:rPr lang="en-GB" sz="2000" b="1"/>
              <a:t>Connect</a:t>
            </a:r>
            <a:r>
              <a:rPr lang="en-GB" sz="2000"/>
              <a:t> – to be a hub and network builder</a:t>
            </a:r>
          </a:p>
          <a:p>
            <a:pPr>
              <a:lnSpc>
                <a:spcPct val="90000"/>
              </a:lnSpc>
            </a:pPr>
            <a:r>
              <a:rPr lang="en-GB" sz="2000" b="1"/>
              <a:t>Inspire</a:t>
            </a:r>
            <a:r>
              <a:rPr lang="en-GB" sz="2000"/>
              <a:t> – to inspire, support and encourage people to adopt healthier, more sustainable diets and lifestyles</a:t>
            </a:r>
          </a:p>
          <a:p>
            <a:pPr>
              <a:lnSpc>
                <a:spcPct val="90000"/>
              </a:lnSpc>
            </a:pPr>
            <a:r>
              <a:rPr lang="en-GB" sz="2000" b="1"/>
              <a:t>Champion </a:t>
            </a:r>
            <a:r>
              <a:rPr lang="en-GB" sz="2000"/>
              <a:t>– to champion and support community led food projects</a:t>
            </a:r>
          </a:p>
          <a:p>
            <a:pPr>
              <a:lnSpc>
                <a:spcPct val="90000"/>
              </a:lnSpc>
            </a:pPr>
            <a:r>
              <a:rPr lang="en-GB" sz="2000" b="1"/>
              <a:t>Influence</a:t>
            </a:r>
            <a:r>
              <a:rPr lang="en-GB" sz="2000"/>
              <a:t> - to influence the behaviour of large organisations</a:t>
            </a:r>
          </a:p>
          <a:p>
            <a:pPr>
              <a:lnSpc>
                <a:spcPct val="90000"/>
              </a:lnSpc>
            </a:pPr>
            <a:r>
              <a:rPr lang="en-GB" sz="2000" b="1"/>
              <a:t>Lead</a:t>
            </a:r>
            <a:r>
              <a:rPr lang="en-GB" sz="2000"/>
              <a:t> – to operate at a strategic level.</a:t>
            </a:r>
          </a:p>
          <a:p>
            <a:pPr>
              <a:lnSpc>
                <a:spcPct val="90000"/>
              </a:lnSpc>
            </a:pPr>
            <a:r>
              <a:rPr lang="en-GB" sz="2000" b="1"/>
              <a:t>Care</a:t>
            </a:r>
            <a:r>
              <a:rPr lang="en-GB" sz="2000"/>
              <a:t> – to be a well run organisation with happy and motivated staff and volunteers and to take environmental and ethical responsibility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9E2960EE-0372-4D39-88F4-E32A15B05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2573" y="344753"/>
            <a:ext cx="446982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FEF5E39F-D727-1048-989D-26DDB3E72132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23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1721D8-C6EE-4535-ACA5-BC5712352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657839"/>
            <a:ext cx="10972800" cy="1084065"/>
          </a:xfrm>
        </p:spPr>
        <p:txBody>
          <a:bodyPr/>
          <a:lstStyle/>
          <a:p>
            <a:r>
              <a:rPr lang="en-GB" dirty="0"/>
              <a:t>Connect – to be a hub and network builder</a:t>
            </a:r>
          </a:p>
        </p:txBody>
      </p:sp>
      <p:pic>
        <p:nvPicPr>
          <p:cNvPr id="8" name="Content Placeholder 7" descr="A picture containing text&#10;&#10;Description automatically generated">
            <a:extLst>
              <a:ext uri="{FF2B5EF4-FFF2-40B4-BE49-F238E27FC236}">
                <a16:creationId xmlns:a16="http://schemas.microsoft.com/office/drawing/2014/main" id="{F9D83183-4ABB-4D57-987B-731D95D500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6036" r="9467"/>
          <a:stretch/>
        </p:blipFill>
        <p:spPr>
          <a:xfrm>
            <a:off x="6737182" y="2514123"/>
            <a:ext cx="4124325" cy="3205950"/>
          </a:xfrm>
          <a:prstGeom prst="rect">
            <a:avLst/>
          </a:prstGeom>
          <a:noFill/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8AB6983-8FAC-4887-AC0D-C6434D0E26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199103"/>
            <a:ext cx="5839326" cy="4190122"/>
          </a:xfrm>
        </p:spPr>
        <p:txBody>
          <a:bodyPr>
            <a:normAutofit fontScale="77500" lnSpcReduction="20000"/>
          </a:bodyPr>
          <a:lstStyle/>
          <a:p>
            <a:r>
              <a:rPr lang="en-GB" b="1" dirty="0"/>
              <a:t>Covid-19 emergency food response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Expanded Emergency Food Network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Link to BHCC Food Cell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Food distribution hub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Deliver on the day parcels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Link to CVS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Link to business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Food purchasing </a:t>
            </a:r>
            <a:r>
              <a:rPr lang="en-GB" dirty="0" err="1"/>
              <a:t>incl</a:t>
            </a:r>
            <a:r>
              <a:rPr lang="en-GB" dirty="0"/>
              <a:t> Food Factory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Funding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Info – web, printed, phone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……… All adapted over time and still adapting </a:t>
            </a:r>
          </a:p>
        </p:txBody>
      </p:sp>
    </p:spTree>
    <p:extLst>
      <p:ext uri="{BB962C8B-B14F-4D97-AF65-F5344CB8AC3E}">
        <p14:creationId xmlns:p14="http://schemas.microsoft.com/office/powerpoint/2010/main" val="3349766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49C71FC4-E56B-4B33-AE1F-647998A2B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Hub for information – sharing info from us and those we work with – print, online, social </a:t>
            </a:r>
          </a:p>
        </p:txBody>
      </p:sp>
      <p:pic>
        <p:nvPicPr>
          <p:cNvPr id="10" name="Content Placeholder 5" descr="A picture containing text, person, handcart&#10;&#10;Description automatically generated">
            <a:extLst>
              <a:ext uri="{FF2B5EF4-FFF2-40B4-BE49-F238E27FC236}">
                <a16:creationId xmlns:a16="http://schemas.microsoft.com/office/drawing/2014/main" id="{E05F6240-6C97-47A2-8F4D-094A18376D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2352" b="-2"/>
          <a:stretch/>
        </p:blipFill>
        <p:spPr>
          <a:xfrm>
            <a:off x="838200" y="1825625"/>
            <a:ext cx="5181600" cy="4351338"/>
          </a:xfrm>
          <a:noFill/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8795248-47D9-4467-B8FB-DEDBE2E5A3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6580" r="-2" b="11651"/>
          <a:stretch/>
        </p:blipFill>
        <p:spPr>
          <a:xfrm>
            <a:off x="6019800" y="1825625"/>
            <a:ext cx="5181600" cy="4351338"/>
          </a:xfrm>
          <a:noFill/>
        </p:spPr>
      </p:pic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487CEAE4-E8B0-4344-9FE9-D9EE548CE1A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112573" y="344753"/>
            <a:ext cx="446982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FEF5E39F-D727-1048-989D-26DDB3E72132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95B8E5-2481-40AF-92DE-2E6185A50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024" y="5471715"/>
            <a:ext cx="4659476" cy="111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57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266AD-962E-4A40-A33B-2C49F70A8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15039"/>
            <a:ext cx="10972800" cy="1084065"/>
          </a:xfrm>
        </p:spPr>
        <p:txBody>
          <a:bodyPr anchor="b">
            <a:normAutofit/>
          </a:bodyPr>
          <a:lstStyle/>
          <a:p>
            <a:r>
              <a:rPr lang="en-GB" sz="3400"/>
              <a:t>Inspire, support and encourage people to adopt healthier, more sustainable diets and lifestyles</a:t>
            </a:r>
          </a:p>
        </p:txBody>
      </p:sp>
      <p:pic>
        <p:nvPicPr>
          <p:cNvPr id="3074" name="Picture 1">
            <a:extLst>
              <a:ext uri="{FF2B5EF4-FFF2-40B4-BE49-F238E27FC236}">
                <a16:creationId xmlns:a16="http://schemas.microsoft.com/office/drawing/2014/main" id="{26566183-F4C0-4D29-919F-57CA48089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4623" y="1866621"/>
            <a:ext cx="3692507" cy="369250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51E3F1-79BA-4E69-A5F9-4A0898F44F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56219" y="2199104"/>
            <a:ext cx="5016231" cy="3543858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Community Kitchen – even when closed 4</a:t>
            </a:r>
            <a:r>
              <a:rPr lang="en-GB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0+ cookery &amp; nutrition webinars reached 500 people</a:t>
            </a:r>
            <a:endParaRPr lang="en-GB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In The Bag- 20,000 recipe kits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Cooking with limited equipment &amp; Eating Well as you age booklets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Eating well as you Age</a:t>
            </a:r>
          </a:p>
          <a:p>
            <a:endParaRPr lang="en-GB" dirty="0"/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GB" dirty="0"/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AA1B39-A170-44EC-9EF6-92B835BC8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2573" y="344753"/>
            <a:ext cx="4469827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EF5E39F-D727-1048-989D-26DDB3E72132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F93008E-02BE-4779-B93C-83355CA7E4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47"/>
          <a:stretch/>
        </p:blipFill>
        <p:spPr>
          <a:xfrm>
            <a:off x="431002" y="2409825"/>
            <a:ext cx="2747169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84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06CFA-4C5F-4DB6-B5D0-AF49A008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Gardens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CBDAE-1B91-4945-BBF5-48950F39FF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199103"/>
            <a:ext cx="3650238" cy="3547637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Dementia Gardening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Preston Park and Saunders Park food growing spaces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Wellbeing Gardens at Stanmer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F0E2B5-FD59-450E-A768-77942498C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E39F-D727-1048-989D-26DDB3E7213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1" name="Content Placeholder 10" descr="A group of women standing next to a table with fruit on it&#10;&#10;Description automatically generated with medium confidence">
            <a:extLst>
              <a:ext uri="{FF2B5EF4-FFF2-40B4-BE49-F238E27FC236}">
                <a16:creationId xmlns:a16="http://schemas.microsoft.com/office/drawing/2014/main" id="{30A736F0-1652-42D3-8260-DDA0E7F6C6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11001" y="1819275"/>
            <a:ext cx="5036839" cy="4191000"/>
          </a:xfrm>
        </p:spPr>
      </p:pic>
    </p:spTree>
    <p:extLst>
      <p:ext uri="{BB962C8B-B14F-4D97-AF65-F5344CB8AC3E}">
        <p14:creationId xmlns:p14="http://schemas.microsoft.com/office/powerpoint/2010/main" val="3912181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7704F-3ED9-4AAA-AEED-AFC1C1147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Champion and support community led food projects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DA98D2-DE6A-4678-B2A5-029A12357C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560935" y="4345968"/>
            <a:ext cx="4260574" cy="21520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101251-F6BC-428C-B8D7-C853C4970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5550" y="2323125"/>
            <a:ext cx="5137436" cy="2022844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Green Wellbeing Alliance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Surplus Food Network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Emergency Food Network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Affordable Food Projects (new in 2020/21)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Shared meal projects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Community food growing spaces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D80741-1E77-4AC9-9968-FA44DD23B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E39F-D727-1048-989D-26DDB3E7213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 descr="Two people in a garden&#10;&#10;Description automatically generated with medium confidence">
            <a:extLst>
              <a:ext uri="{FF2B5EF4-FFF2-40B4-BE49-F238E27FC236}">
                <a16:creationId xmlns:a16="http://schemas.microsoft.com/office/drawing/2014/main" id="{4F54AE4A-49B5-4E80-8E3C-902DFD15D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5054" y="2532210"/>
            <a:ext cx="2341397" cy="3627517"/>
          </a:xfrm>
          <a:prstGeom prst="rect">
            <a:avLst/>
          </a:prstGeom>
        </p:spPr>
      </p:pic>
      <p:pic>
        <p:nvPicPr>
          <p:cNvPr id="9" name="Picture 8" descr="A picture containing outdoor, person, green&#10;&#10;Description automatically generated">
            <a:extLst>
              <a:ext uri="{FF2B5EF4-FFF2-40B4-BE49-F238E27FC236}">
                <a16:creationId xmlns:a16="http://schemas.microsoft.com/office/drawing/2014/main" id="{CCAB663E-CAC6-4FD2-8CE9-ABE1056AF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858" y="2532211"/>
            <a:ext cx="2720637" cy="362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54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A5786-687B-4C22-9E3D-5DA57242B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2076449"/>
            <a:ext cx="5384800" cy="4657725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10 small organisations working together across Sussex to provide outdoor therapeutic activities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BHFP led bid to BHCC for funds for partners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BHFP organise training, networking meetings and shared website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During Covid-19 shared info on safer operating to enable projects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toopen</a:t>
            </a:r>
            <a:r>
              <a:rPr lang="en-GB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and provide a lifeline to vulnerable people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21,178 hours contributed by 117 volunteers From 1 April 2020 to 31 March 2021.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BHFP also provides links to other areas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eg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Community Kitchen and outdoor cookery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E684CE-0ADA-4B64-8DCE-9902D2E96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E39F-D727-1048-989D-26DDB3E7213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04D6DA9-10DC-4985-A704-19C38FB8D7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191"/>
          <a:stretch/>
        </p:blipFill>
        <p:spPr>
          <a:xfrm>
            <a:off x="420688" y="2604265"/>
            <a:ext cx="3253120" cy="337165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FED95263-FDFD-45F2-BC01-80915A4EA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Green Wellbeing Alliance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BD9A2E8-DB1B-4095-A25C-8BDD06A6DBCA}"/>
              </a:ext>
            </a:extLst>
          </p:cNvPr>
          <p:cNvSpPr txBox="1">
            <a:spLocks/>
          </p:cNvSpPr>
          <p:nvPr/>
        </p:nvSpPr>
        <p:spPr>
          <a:xfrm>
            <a:off x="797940" y="1090054"/>
            <a:ext cx="8412985" cy="70316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2000" spc="-1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pic>
        <p:nvPicPr>
          <p:cNvPr id="10" name="Picture 2" descr="Green Wellbeing Alliance">
            <a:extLst>
              <a:ext uri="{FF2B5EF4-FFF2-40B4-BE49-F238E27FC236}">
                <a16:creationId xmlns:a16="http://schemas.microsoft.com/office/drawing/2014/main" id="{D00C444C-2DA1-416D-9939-7F6287CAF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591" y="2480090"/>
            <a:ext cx="2434810" cy="243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A6B5B1-1153-4CDE-B3C9-E0279E5A985D}"/>
              </a:ext>
            </a:extLst>
          </p:cNvPr>
          <p:cNvSpPr txBox="1"/>
          <p:nvPr/>
        </p:nvSpPr>
        <p:spPr>
          <a:xfrm>
            <a:off x="797940" y="6181725"/>
            <a:ext cx="376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www.greenwellbeingalliance.org.uk</a:t>
            </a:r>
          </a:p>
        </p:txBody>
      </p:sp>
    </p:spTree>
    <p:extLst>
      <p:ext uri="{BB962C8B-B14F-4D97-AF65-F5344CB8AC3E}">
        <p14:creationId xmlns:p14="http://schemas.microsoft.com/office/powerpoint/2010/main" val="32700769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HFP-2021">
      <a:dk1>
        <a:srgbClr val="474746"/>
      </a:dk1>
      <a:lt1>
        <a:srgbClr val="FFFFFF"/>
      </a:lt1>
      <a:dk2>
        <a:srgbClr val="313231"/>
      </a:dk2>
      <a:lt2>
        <a:srgbClr val="EEECE1"/>
      </a:lt2>
      <a:accent1>
        <a:srgbClr val="99CC00"/>
      </a:accent1>
      <a:accent2>
        <a:srgbClr val="5B8F22"/>
      </a:accent2>
      <a:accent3>
        <a:srgbClr val="CD202C"/>
      </a:accent3>
      <a:accent4>
        <a:srgbClr val="AA272F"/>
      </a:accent4>
      <a:accent5>
        <a:srgbClr val="CF0072"/>
      </a:accent5>
      <a:accent6>
        <a:srgbClr val="662046"/>
      </a:accent6>
      <a:hlink>
        <a:srgbClr val="474746"/>
      </a:hlink>
      <a:folHlink>
        <a:srgbClr val="47474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Tomato Bright">
      <a:srgbClr val="CD202C"/>
    </a:custClr>
    <a:custClr name="Tomato Medium">
      <a:srgbClr val="AA272F"/>
    </a:custClr>
    <a:custClr name="Tomato Dark">
      <a:srgbClr val="5E3032"/>
    </a:custClr>
    <a:custClr name="Apple Bright">
      <a:srgbClr val="92D400"/>
    </a:custClr>
    <a:custClr name="Apple Medium">
      <a:srgbClr val="5B8F22"/>
    </a:custClr>
    <a:custClr name="Apple Dark">
      <a:srgbClr val="275937"/>
    </a:custClr>
    <a:custClr name="Banana Bright">
      <a:srgbClr val="FECB00"/>
    </a:custClr>
    <a:custClr name="Banana Medium">
      <a:srgbClr val="CE8E00"/>
    </a:custClr>
    <a:custClr name="Banana Dark">
      <a:srgbClr val="86731E"/>
    </a:custClr>
    <a:custClr name="Pumpkin Bright">
      <a:srgbClr val="E17000"/>
    </a:custClr>
    <a:custClr name="Pumpkin Medium">
      <a:srgbClr val="BB650E"/>
    </a:custClr>
    <a:custClr name="Banana Dark">
      <a:srgbClr val="91420E"/>
    </a:custClr>
    <a:custClr name="Beetroot Bright">
      <a:srgbClr val="C50084"/>
    </a:custClr>
    <a:custClr name="Beetroot Medium">
      <a:srgbClr val="952D98"/>
    </a:custClr>
    <a:custClr name="Beetroot Dark">
      <a:srgbClr val="53284F"/>
    </a:custClr>
    <a:custClr name="Blueberry Bright">
      <a:srgbClr val="64A0C8"/>
    </a:custClr>
    <a:custClr name="Blueberry Medium">
      <a:srgbClr val="5C7F92"/>
    </a:custClr>
    <a:custClr name="Blueberry Dark">
      <a:srgbClr val="003359"/>
    </a:custClr>
  </a:custClrLst>
  <a:extLst>
    <a:ext uri="{05A4C25C-085E-4340-85A3-A5531E510DB2}">
      <thm15:themeFamily xmlns:thm15="http://schemas.microsoft.com/office/thememl/2012/main" name="1146-BHFP-PowerPointTemplate-V2b" id="{7AE4449F-950D-7640-BE1A-99976B21817F}" vid="{6C68354E-0631-DF47-83B8-E4F5A76346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4122dd6-7835-4544-9d66-180dea8d344a">
      <Terms xmlns="http://schemas.microsoft.com/office/infopath/2007/PartnerControls"/>
    </lcf76f155ced4ddcb4097134ff3c332f>
    <TaxCatchAll xmlns="653eb984-e58a-4088-9b66-c6d724f78a2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FE21B892876B4A8C8283DBDD17D6EF" ma:contentTypeVersion="16" ma:contentTypeDescription="Create a new document." ma:contentTypeScope="" ma:versionID="77586f4f8394f4c56488dfebf4243d7e">
  <xsd:schema xmlns:xsd="http://www.w3.org/2001/XMLSchema" xmlns:xs="http://www.w3.org/2001/XMLSchema" xmlns:p="http://schemas.microsoft.com/office/2006/metadata/properties" xmlns:ns2="84122dd6-7835-4544-9d66-180dea8d344a" xmlns:ns3="653eb984-e58a-4088-9b66-c6d724f78a24" targetNamespace="http://schemas.microsoft.com/office/2006/metadata/properties" ma:root="true" ma:fieldsID="ebaf030cf3ee42e741d7a8ab9ac8b76f" ns2:_="" ns3:_="">
    <xsd:import namespace="84122dd6-7835-4544-9d66-180dea8d344a"/>
    <xsd:import namespace="653eb984-e58a-4088-9b66-c6d724f78a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122dd6-7835-4544-9d66-180dea8d34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d1b4e63-18dd-4e85-9365-9f39e6d2f03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3eb984-e58a-4088-9b66-c6d724f78a2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3b59887-0902-49d9-a66b-8e4616ff6ca3}" ma:internalName="TaxCatchAll" ma:showField="CatchAllData" ma:web="653eb984-e58a-4088-9b66-c6d724f78a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3718AF-E44E-4B18-9EEF-0C505838D95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2C9D776-D481-4279-9329-7A3647B991E9}"/>
</file>

<file path=customXml/itemProps3.xml><?xml version="1.0" encoding="utf-8"?>
<ds:datastoreItem xmlns:ds="http://schemas.openxmlformats.org/officeDocument/2006/customXml" ds:itemID="{64634DEB-DAA2-453F-9605-9C6ED3AC92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1146-BHFP-PowerPointTemplate-V2b</Template>
  <TotalTime>396</TotalTime>
  <Words>1139</Words>
  <Application>Microsoft Office PowerPoint</Application>
  <PresentationFormat>Widescreen</PresentationFormat>
  <Paragraphs>145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Lucida Grande</vt:lpstr>
      <vt:lpstr>Wingdings</vt:lpstr>
      <vt:lpstr>Office Theme</vt:lpstr>
      <vt:lpstr>AGM 2021</vt:lpstr>
      <vt:lpstr>Brighton &amp; Hove Food Partnership</vt:lpstr>
      <vt:lpstr>Our work</vt:lpstr>
      <vt:lpstr>Connect – to be a hub and network builder</vt:lpstr>
      <vt:lpstr>Hub for information – sharing info from us and those we work with – print, online, social </vt:lpstr>
      <vt:lpstr>Inspire, support and encourage people to adopt healthier, more sustainable diets and lifestyles</vt:lpstr>
      <vt:lpstr>Gardens</vt:lpstr>
      <vt:lpstr>Champion and support community led food projects</vt:lpstr>
      <vt:lpstr>Green Wellbeing Alliance</vt:lpstr>
      <vt:lpstr>To influence the behaviour of large organisations</vt:lpstr>
      <vt:lpstr>Lead – to operate at a strategic level. Lead city’s Food Strategy and advocate using food as a policy tool to achieve health, wellbeing and sustainability outcomes </vt:lpstr>
      <vt:lpstr>Care – to be a well run organisation with happy and motivated staff and volunteers and to take environmental and ethical responsibility</vt:lpstr>
      <vt:lpstr>Community Composting – 10 years – hundreds of volunteer compost monitors </vt:lpstr>
      <vt:lpstr>Climate Day of Action – 29th September</vt:lpstr>
      <vt:lpstr>Questions?</vt:lpstr>
      <vt:lpstr>Annual Account 2020/21</vt:lpstr>
      <vt:lpstr>Income and expenditure summary </vt:lpstr>
      <vt:lpstr>Sources of income</vt:lpstr>
      <vt:lpstr>Grants and donations</vt:lpstr>
      <vt:lpstr>Expenditure p15 </vt:lpstr>
      <vt:lpstr>Deferred income – Total £172,002</vt:lpstr>
      <vt:lpstr>Questions?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 front cover</dc:title>
  <dc:subject/>
  <dc:creator>Vic Borrill</dc:creator>
  <cp:keywords/>
  <dc:description/>
  <cp:lastModifiedBy>Vic Borrill</cp:lastModifiedBy>
  <cp:revision>3</cp:revision>
  <dcterms:created xsi:type="dcterms:W3CDTF">2021-05-26T10:33:00Z</dcterms:created>
  <dcterms:modified xsi:type="dcterms:W3CDTF">2021-09-20T09:24:57Z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0x0101005AFE21B892876B4A8C8283DBDD17D6EF</vt:lpwstr>
  </property>
</Properties>
</file>