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2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8" r:id="rId5"/>
    <p:sldId id="265" r:id="rId6"/>
    <p:sldId id="279" r:id="rId7"/>
    <p:sldId id="458" r:id="rId8"/>
    <p:sldId id="462" r:id="rId9"/>
    <p:sldId id="463" r:id="rId10"/>
    <p:sldId id="274" r:id="rId11"/>
    <p:sldId id="456" r:id="rId12"/>
    <p:sldId id="460" r:id="rId13"/>
    <p:sldId id="282" r:id="rId14"/>
    <p:sldId id="276" r:id="rId15"/>
    <p:sldId id="277" r:id="rId16"/>
    <p:sldId id="461" r:id="rId17"/>
    <p:sldId id="455" r:id="rId18"/>
    <p:sldId id="453" r:id="rId19"/>
    <p:sldId id="414" r:id="rId20"/>
    <p:sldId id="449" r:id="rId21"/>
    <p:sldId id="451" r:id="rId22"/>
    <p:sldId id="450" r:id="rId23"/>
    <p:sldId id="44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8"/>
    <p:restoredTop sz="78856" autoAdjust="0"/>
  </p:normalViewPr>
  <p:slideViewPr>
    <p:cSldViewPr snapToGrid="0" snapToObjects="1" showGuides="1">
      <p:cViewPr varScale="1">
        <p:scale>
          <a:sx n="63" d="100"/>
          <a:sy n="63" d="100"/>
        </p:scale>
        <p:origin x="884" y="84"/>
      </p:cViewPr>
      <p:guideLst>
        <p:guide orient="horz" pos="2160"/>
        <p:guide pos="3840"/>
        <p:guide orient="horz" pos="40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967070088461161E-2"/>
          <c:y val="0.16050795080482805"/>
          <c:w val="0.91503292546781345"/>
          <c:h val="0.689409720940764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Grants, Donations and Crowdfunds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690773</c:v>
                </c:pt>
                <c:pt idx="1">
                  <c:v>896312</c:v>
                </c:pt>
                <c:pt idx="2">
                  <c:v>336048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F6-4E19-B977-7CDBCB1B58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Fee/ rent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108053</c:v>
                </c:pt>
                <c:pt idx="1">
                  <c:v>27007</c:v>
                </c:pt>
                <c:pt idx="2">
                  <c:v>123703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F6-4E19-B977-7CDBCB1B58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Misc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20977</c:v>
                </c:pt>
                <c:pt idx="1">
                  <c:v>37996</c:v>
                </c:pt>
                <c:pt idx="2">
                  <c:v>17429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F6-4E19-B977-7CDBCB1B5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8054776"/>
        <c:axId val="548058712"/>
      </c:barChart>
      <c:catAx>
        <c:axId val="548054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058712"/>
        <c:crosses val="autoZero"/>
        <c:auto val="1"/>
        <c:lblAlgn val="ctr"/>
        <c:lblOffset val="100"/>
        <c:noMultiLvlLbl val="0"/>
      </c:catAx>
      <c:valAx>
        <c:axId val="548058712"/>
        <c:scaling>
          <c:orientation val="minMax"/>
          <c:max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054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590C9-2F81-4049-9F3D-FD2A9475DBAA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E032E-5F58-A741-8721-6079A0C59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AE209-3CA9-C945-8C3E-71F8EE9578F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306E1-C792-424E-B411-0E13B4159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4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6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13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5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63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8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21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1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50000"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6168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98014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079331-A67E-394E-BFED-188156AD27D9}"/>
              </a:ext>
            </a:extLst>
          </p:cNvPr>
          <p:cNvSpPr/>
          <p:nvPr userDrawn="1"/>
        </p:nvSpPr>
        <p:spPr>
          <a:xfrm>
            <a:off x="0" y="6649046"/>
            <a:ext cx="12192000" cy="208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773EB4-1F82-8D4D-B40C-C579E296F5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447370" y="1315234"/>
            <a:ext cx="2276170" cy="5368238"/>
          </a:xfrm>
          <a:prstGeom prst="rect">
            <a:avLst/>
          </a:prstGeom>
        </p:spPr>
      </p:pic>
      <p:pic>
        <p:nvPicPr>
          <p:cNvPr id="15" name="Picture 14" descr="A picture containing appliance, screenshot&#10;&#10;Description automatically generated">
            <a:extLst>
              <a:ext uri="{FF2B5EF4-FFF2-40B4-BE49-F238E27FC236}">
                <a16:creationId xmlns:a16="http://schemas.microsoft.com/office/drawing/2014/main" id="{DB37377B-C39F-454D-8890-FAC8F6DC36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7637" y="1109709"/>
            <a:ext cx="2261280" cy="554276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533EEDA-4260-164E-A0F5-958C240B5A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36985" y="5204504"/>
            <a:ext cx="2287029" cy="1305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DC3377-40F0-5D43-87BA-8FA1A650A34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819543" y="5041997"/>
            <a:ext cx="1213772" cy="146753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B01AAFA-5AB1-FD47-82C3-6A9E693851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1046240" y="5198673"/>
            <a:ext cx="2459860" cy="1521048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F502AC1-67DC-9446-B301-7471219684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6609986" flipH="1">
            <a:off x="9863652" y="4983982"/>
            <a:ext cx="593256" cy="275982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3744920E-0BC4-FC40-A73D-1BF465C3F2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10656809" y="4560287"/>
            <a:ext cx="814689" cy="2193235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57FEDB28-1E51-A349-B08F-171CDE35F41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988428">
            <a:off x="11140114" y="5410489"/>
            <a:ext cx="1011695" cy="1331391"/>
          </a:xfrm>
          <a:prstGeom prst="rect">
            <a:avLst/>
          </a:prstGeom>
        </p:spPr>
      </p:pic>
      <p:pic>
        <p:nvPicPr>
          <p:cNvPr id="12" name="Picture 11" descr="A close up of a candle&#10;&#10;Description automatically generated with low confidence">
            <a:extLst>
              <a:ext uri="{FF2B5EF4-FFF2-40B4-BE49-F238E27FC236}">
                <a16:creationId xmlns:a16="http://schemas.microsoft.com/office/drawing/2014/main" id="{617EE949-E19D-3E44-9292-DD35455880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17111005" flipH="1">
            <a:off x="891951" y="5072826"/>
            <a:ext cx="712241" cy="25262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989B-07B7-544E-AE2D-946A65C6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A6CF4-DA35-244D-9E29-FAA2B0DAF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421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D99F-3EDE-3243-8945-82BD0F936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AE71A-DE2F-9247-97E8-DF93067E0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671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24376-60AC-5E4B-88DD-9029DF08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764CC-67B4-3644-AB96-B76BA280C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5371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CB62-2C35-7348-9924-10E9B0DB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84DBD-5D77-0447-B0E0-F5FD84F9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757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2717B-31E7-114F-93BA-894C3C48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16188-8F5E-674D-BF51-9E6E06B74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F296C-542A-AB46-8F72-16448F827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9571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D06EF-4AA1-5C48-B879-A2F0231D8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39D41-B6DC-2045-A150-070430B79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0A16-81EF-0943-8D3F-2D6A35200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47386-7035-FF42-B9A6-354AFA441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A5F0E0-3B04-4945-8D36-BAB419C18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09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EEC8B-3C0D-BC47-A13C-1E87BA62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8185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302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D8C4-A09B-FF4A-932A-FD3F5E26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D017B-9AA6-DC4D-B643-FB81A96E9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E8CC3-4F05-0A43-BB56-922959D55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5854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7CFF0-DE3F-344B-AA63-5163793D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2DCDA-9A81-D84C-BA94-1D47B0B61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9E832-5998-DC4D-B710-8821F789F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30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15D3B79A-CF06-CF43-9ABB-6C52DB6BE1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059E627-2BF3-DD40-A1EB-95E4D0ADD457}"/>
              </a:ext>
            </a:extLst>
          </p:cNvPr>
          <p:cNvGrpSpPr/>
          <p:nvPr userDrawn="1"/>
        </p:nvGrpSpPr>
        <p:grpSpPr>
          <a:xfrm>
            <a:off x="-1422215" y="717542"/>
            <a:ext cx="9121561" cy="1796617"/>
            <a:chOff x="-1563757" y="610200"/>
            <a:chExt cx="10356234" cy="20398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7622EB-5D46-0841-BE41-4901E6430D01}"/>
                </a:ext>
              </a:extLst>
            </p:cNvPr>
            <p:cNvGrpSpPr/>
            <p:nvPr userDrawn="1"/>
          </p:nvGrpSpPr>
          <p:grpSpPr>
            <a:xfrm>
              <a:off x="-1550257" y="670003"/>
              <a:ext cx="10342734" cy="1980000"/>
              <a:chOff x="-477079" y="491461"/>
              <a:chExt cx="10342734" cy="1980000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1F8EC4C-42FC-0B4A-BD24-4C1BC4550005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2551C4C-188B-EC43-8D56-B02D0C64FEA2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0621A3-8D52-864D-ABD7-3C4DA2A7B573}"/>
                </a:ext>
              </a:extLst>
            </p:cNvPr>
            <p:cNvGrpSpPr/>
            <p:nvPr userDrawn="1"/>
          </p:nvGrpSpPr>
          <p:grpSpPr>
            <a:xfrm>
              <a:off x="-1563757" y="610200"/>
              <a:ext cx="10342734" cy="1980000"/>
              <a:chOff x="-477079" y="491461"/>
              <a:chExt cx="10342734" cy="1980000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91C5518-FA90-2D4C-A1A2-BBAEE1783268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FA220B-9136-7547-93F8-771995DCF18B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40C2-B7BC-5C4C-BD88-4DF01BD03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690" y="1121821"/>
            <a:ext cx="6203695" cy="5171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79EA5-A732-7140-80FB-D39403617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690" y="1639001"/>
            <a:ext cx="4771752" cy="8456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93F39F-FC42-0B47-820B-31987C857BAB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Visit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chemeClr val="accent2"/>
                </a:solidFill>
              </a:rPr>
              <a:t>      </a:t>
            </a:r>
            <a:r>
              <a:rPr lang="en-US" b="1" dirty="0">
                <a:solidFill>
                  <a:schemeClr val="accent2"/>
                </a:solidFill>
              </a:rPr>
              <a:t>Call</a:t>
            </a:r>
            <a:r>
              <a:rPr lang="en-US" dirty="0">
                <a:solidFill>
                  <a:schemeClr val="accent2"/>
                </a:solidFill>
              </a:rPr>
              <a:t> 01273 234810     </a:t>
            </a:r>
            <a:r>
              <a:rPr lang="en-US" b="1" dirty="0">
                <a:solidFill>
                  <a:schemeClr val="accent2"/>
                </a:solidFill>
              </a:rPr>
              <a:t>Follow</a:t>
            </a:r>
            <a:r>
              <a:rPr lang="en-US" dirty="0">
                <a:solidFill>
                  <a:schemeClr val="accent2"/>
                </a:solidFill>
              </a:rPr>
              <a:t> @</a:t>
            </a:r>
            <a:r>
              <a:rPr lang="en-US" dirty="0" err="1">
                <a:solidFill>
                  <a:schemeClr val="accent2"/>
                </a:solidFill>
              </a:rPr>
              <a:t>btnhovefood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FE22B8-1439-A940-BDA8-4E09835B5E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47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CEA5C-5D7D-D746-9669-C122F909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7FFC2-32F0-BA48-9CB1-06241F5E5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796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EF5589-2F03-7148-8A60-C1793279C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C957D-FA12-8840-A5AA-5E744CBF9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90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AB43A71-2DC6-FF4B-A03F-1267C5708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8E0FD8-02BF-4042-B83C-99A058925772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E8E00"/>
                </a:solidFill>
              </a:rPr>
              <a:t>Visit</a:t>
            </a:r>
            <a:r>
              <a:rPr lang="en-US" dirty="0">
                <a:solidFill>
                  <a:srgbClr val="CE8E00"/>
                </a:solidFill>
              </a:rPr>
              <a:t> </a:t>
            </a:r>
            <a:r>
              <a:rPr lang="en-US" dirty="0">
                <a:solidFill>
                  <a:srgbClr val="CE8E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rgbClr val="CE8E00"/>
                </a:solidFill>
              </a:rPr>
              <a:t>      </a:t>
            </a:r>
            <a:r>
              <a:rPr lang="en-US" b="1" dirty="0">
                <a:solidFill>
                  <a:srgbClr val="CE8E00"/>
                </a:solidFill>
              </a:rPr>
              <a:t>Call</a:t>
            </a:r>
            <a:r>
              <a:rPr lang="en-US" dirty="0">
                <a:solidFill>
                  <a:srgbClr val="CE8E00"/>
                </a:solidFill>
              </a:rPr>
              <a:t> 01273 234810     </a:t>
            </a:r>
            <a:r>
              <a:rPr lang="en-US" b="1" dirty="0">
                <a:solidFill>
                  <a:srgbClr val="CE8E00"/>
                </a:solidFill>
              </a:rPr>
              <a:t>Follow</a:t>
            </a:r>
            <a:r>
              <a:rPr lang="en-US" dirty="0">
                <a:solidFill>
                  <a:srgbClr val="CE8E00"/>
                </a:solidFill>
              </a:rPr>
              <a:t> @</a:t>
            </a:r>
            <a:r>
              <a:rPr lang="en-US" dirty="0" err="1">
                <a:solidFill>
                  <a:srgbClr val="CE8E00"/>
                </a:solidFill>
              </a:rPr>
              <a:t>btnhovefood</a:t>
            </a:r>
            <a:endParaRPr lang="en-US" dirty="0">
              <a:solidFill>
                <a:srgbClr val="CE8E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25A1DB-163D-2748-BB29-6903FCC12116}"/>
              </a:ext>
            </a:extLst>
          </p:cNvPr>
          <p:cNvGrpSpPr/>
          <p:nvPr userDrawn="1"/>
        </p:nvGrpSpPr>
        <p:grpSpPr>
          <a:xfrm>
            <a:off x="-1422215" y="717542"/>
            <a:ext cx="9121561" cy="1796617"/>
            <a:chOff x="-1563757" y="610200"/>
            <a:chExt cx="10356234" cy="20398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02254D7-ECFC-4C40-8423-EBD4897EA98A}"/>
                </a:ext>
              </a:extLst>
            </p:cNvPr>
            <p:cNvGrpSpPr/>
            <p:nvPr userDrawn="1"/>
          </p:nvGrpSpPr>
          <p:grpSpPr>
            <a:xfrm>
              <a:off x="-1550257" y="670003"/>
              <a:ext cx="10342734" cy="1980000"/>
              <a:chOff x="-477079" y="491461"/>
              <a:chExt cx="10342734" cy="1980000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57AA0F8B-B0E3-E947-911A-63CF50F74BD6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solidFill>
                <a:srgbClr val="CE8E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EC8B61-ECC5-114C-823D-C09BEE28C4C9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solidFill>
                <a:srgbClr val="CE8E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57DD6E-E4E5-2240-841C-F8267E268637}"/>
                </a:ext>
              </a:extLst>
            </p:cNvPr>
            <p:cNvGrpSpPr/>
            <p:nvPr userDrawn="1"/>
          </p:nvGrpSpPr>
          <p:grpSpPr>
            <a:xfrm>
              <a:off x="-1563757" y="610200"/>
              <a:ext cx="10342734" cy="1980000"/>
              <a:chOff x="-477079" y="491461"/>
              <a:chExt cx="10342734" cy="1980000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423C4E7-5B46-C642-9D73-215D3C4CD3E0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AA2D3B-2CEC-E84F-A021-8B3D6178B6A0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1CA10E59-D7F4-E447-A82F-5DB012BAA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690" y="1121821"/>
            <a:ext cx="6203695" cy="5171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000">
                <a:solidFill>
                  <a:srgbClr val="CE8E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7DCD1D5-665C-0E4B-857A-3CAC78AE1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690" y="1639001"/>
            <a:ext cx="4771752" cy="8456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6A35B-EB2D-054A-903F-A06800BCD6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3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alphaModFix amt="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AB43A71-2DC6-FF4B-A03F-1267C5708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8E0FD8-02BF-4042-B83C-99A058925772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Visit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chemeClr val="accent2"/>
                </a:solidFill>
              </a:rPr>
              <a:t>      </a:t>
            </a:r>
            <a:r>
              <a:rPr lang="en-US" b="1" dirty="0">
                <a:solidFill>
                  <a:schemeClr val="accent2"/>
                </a:solidFill>
              </a:rPr>
              <a:t>Call</a:t>
            </a:r>
            <a:r>
              <a:rPr lang="en-US" dirty="0">
                <a:solidFill>
                  <a:schemeClr val="accent2"/>
                </a:solidFill>
              </a:rPr>
              <a:t> 01273 234810     </a:t>
            </a:r>
            <a:r>
              <a:rPr lang="en-US" b="1" dirty="0">
                <a:solidFill>
                  <a:schemeClr val="accent2"/>
                </a:solidFill>
              </a:rPr>
              <a:t>Follow</a:t>
            </a:r>
            <a:r>
              <a:rPr lang="en-US" dirty="0">
                <a:solidFill>
                  <a:schemeClr val="accent2"/>
                </a:solidFill>
              </a:rPr>
              <a:t> @</a:t>
            </a:r>
            <a:r>
              <a:rPr lang="en-US" dirty="0" err="1">
                <a:solidFill>
                  <a:schemeClr val="accent2"/>
                </a:solidFill>
              </a:rPr>
              <a:t>btnhovefood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222BAB-6371-BD40-8C91-43BA4F94D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6154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CC29ACC-789A-D644-A7F3-8B67D0FD5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25461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D2740-2D14-3644-BD92-303186ED24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2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AB43A71-2DC6-FF4B-A03F-1267C5708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8E0FD8-02BF-4042-B83C-99A058925772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Visit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chemeClr val="accent2"/>
                </a:solidFill>
              </a:rPr>
              <a:t>      </a:t>
            </a:r>
            <a:r>
              <a:rPr lang="en-US" b="1" dirty="0">
                <a:solidFill>
                  <a:schemeClr val="accent2"/>
                </a:solidFill>
              </a:rPr>
              <a:t>Call</a:t>
            </a:r>
            <a:r>
              <a:rPr lang="en-US" dirty="0">
                <a:solidFill>
                  <a:schemeClr val="accent2"/>
                </a:solidFill>
              </a:rPr>
              <a:t> 01273 234810     </a:t>
            </a:r>
            <a:r>
              <a:rPr lang="en-US" b="1" dirty="0">
                <a:solidFill>
                  <a:schemeClr val="accent2"/>
                </a:solidFill>
              </a:rPr>
              <a:t>Follow</a:t>
            </a:r>
            <a:r>
              <a:rPr lang="en-US" dirty="0">
                <a:solidFill>
                  <a:schemeClr val="accent2"/>
                </a:solidFill>
              </a:rPr>
              <a:t> @</a:t>
            </a:r>
            <a:r>
              <a:rPr lang="en-US" dirty="0" err="1">
                <a:solidFill>
                  <a:schemeClr val="accent2"/>
                </a:solidFill>
              </a:rPr>
              <a:t>btnhovefood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222BAB-6371-BD40-8C91-43BA4F94D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34240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CC29ACC-789A-D644-A7F3-8B67D0FD5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25527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DF73F-92F2-2445-A7AE-7C32CF9C30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9103"/>
            <a:ext cx="10972800" cy="41206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1D75269-E993-B44F-962E-551DB102F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8224D-ACA5-134F-AEF3-20265EE4A5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83EEB29-7940-FD41-805C-F92015BACA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F95AD-B251-4F48-89BC-ED107B7FAE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>
            <a:lvl1pPr>
              <a:defRPr>
                <a:solidFill>
                  <a:srgbClr val="CE8E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9103"/>
            <a:ext cx="10972800" cy="4120673"/>
          </a:xfrm>
        </p:spPr>
        <p:txBody>
          <a:bodyPr/>
          <a:lstStyle>
            <a:lvl2pPr>
              <a:defRPr>
                <a:solidFill>
                  <a:srgbClr val="CE8E00"/>
                </a:solidFill>
              </a:defRPr>
            </a:lvl2pPr>
            <a:lvl3pPr>
              <a:buClr>
                <a:srgbClr val="CE8E00"/>
              </a:buClr>
              <a:defRPr/>
            </a:lvl3pPr>
            <a:lvl4pPr>
              <a:buClr>
                <a:srgbClr val="CE8E00"/>
              </a:buClr>
              <a:defRPr/>
            </a:lvl4pPr>
            <a:lvl5pPr>
              <a:buClr>
                <a:srgbClr val="CE8E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rgbClr val="CE8E00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>
            <a:solidFill>
              <a:srgbClr val="CE8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1D75269-E993-B44F-962E-551DB102F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E7DAE-4AA7-E04F-9994-30DD74107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9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>
            <a:lvl1pPr>
              <a:defRPr>
                <a:solidFill>
                  <a:srgbClr val="CE8E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>
                <a:solidFill>
                  <a:srgbClr val="CE8E00"/>
                </a:solidFill>
              </a:defRPr>
            </a:lvl2pPr>
            <a:lvl3pPr>
              <a:buClr>
                <a:srgbClr val="CE8E00"/>
              </a:buClr>
              <a:defRPr sz="2000"/>
            </a:lvl3pPr>
            <a:lvl4pPr>
              <a:buClr>
                <a:srgbClr val="CE8E00"/>
              </a:buClr>
              <a:defRPr sz="1800"/>
            </a:lvl4pPr>
            <a:lvl5pPr>
              <a:buClr>
                <a:srgbClr val="CE8E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>
                <a:solidFill>
                  <a:srgbClr val="CE8E00"/>
                </a:solidFill>
              </a:defRPr>
            </a:lvl2pPr>
            <a:lvl3pPr>
              <a:buClr>
                <a:srgbClr val="CE8E00"/>
              </a:buClr>
              <a:defRPr sz="2000"/>
            </a:lvl3pPr>
            <a:lvl4pPr>
              <a:buClr>
                <a:srgbClr val="CE8E00"/>
              </a:buClr>
              <a:defRPr sz="1800"/>
            </a:lvl4pPr>
            <a:lvl5pPr>
              <a:buClr>
                <a:srgbClr val="CE8E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rgbClr val="CE8E00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>
            <a:solidFill>
              <a:srgbClr val="CE8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83EEB29-7940-FD41-805C-F92015BACA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F2BFC-9D10-5245-80A3-03CE87CDF0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3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AB9EA-970F-9841-B503-ACFA198ACD7A}" type="datetime1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98" r:id="rId3"/>
    <p:sldLayoutId id="2147483674" r:id="rId4"/>
    <p:sldLayoutId id="2147483699" r:id="rId5"/>
    <p:sldLayoutId id="2147483650" r:id="rId6"/>
    <p:sldLayoutId id="2147483660" r:id="rId7"/>
    <p:sldLayoutId id="2147483696" r:id="rId8"/>
    <p:sldLayoutId id="2147483697" r:id="rId9"/>
    <p:sldLayoutId id="2147483675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1" kern="2000" spc="-1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14000"/>
        </a:lnSpc>
        <a:spcBef>
          <a:spcPct val="20000"/>
        </a:spcBef>
        <a:buClr>
          <a:schemeClr val="accent3"/>
        </a:buClr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lnSpc>
          <a:spcPct val="90000"/>
        </a:lnSpc>
        <a:spcBef>
          <a:spcPct val="20000"/>
        </a:spcBef>
        <a:buClr>
          <a:schemeClr val="accent3"/>
        </a:buClr>
        <a:buFont typeface="Arial"/>
        <a:buNone/>
        <a:defRPr sz="320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1463" indent="-271463" algn="l" defTabSz="457200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625475" indent="-261938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273050" algn="l" defTabSz="457200" rtl="0" eaLnBrk="1" latinLnBrk="0" hangingPunct="1">
        <a:spcBef>
          <a:spcPct val="20000"/>
        </a:spcBef>
        <a:buClr>
          <a:schemeClr val="accent3"/>
        </a:buClr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7F25-5850-3040-844B-707401DF81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AGM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380B3-E599-224B-A05F-9DD87CD311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20.09.22 Vic Borrill</a:t>
            </a:r>
          </a:p>
        </p:txBody>
      </p:sp>
    </p:spTree>
    <p:extLst>
      <p:ext uri="{BB962C8B-B14F-4D97-AF65-F5344CB8AC3E}">
        <p14:creationId xmlns:p14="http://schemas.microsoft.com/office/powerpoint/2010/main" val="104087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207CC-BE9F-4F07-B00D-282D363D3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69" y="609434"/>
            <a:ext cx="10972800" cy="1084065"/>
          </a:xfrm>
        </p:spPr>
        <p:txBody>
          <a:bodyPr anchor="b">
            <a:normAutofit/>
          </a:bodyPr>
          <a:lstStyle/>
          <a:p>
            <a:r>
              <a:rPr lang="en-GB" sz="3400" dirty="0"/>
              <a:t>Community Composting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28368-0D33-419B-AD57-F6623F54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F1E4F-CDA3-49D1-B3F0-43B535A9B31C}"/>
              </a:ext>
            </a:extLst>
          </p:cNvPr>
          <p:cNvSpPr txBox="1"/>
          <p:nvPr/>
        </p:nvSpPr>
        <p:spPr>
          <a:xfrm>
            <a:off x="6089986" y="5029200"/>
            <a:ext cx="4387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Now expanding to include compost tumblers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DFA4BB-86E0-4D72-B965-64D8935A3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15"/>
          <a:stretch/>
        </p:blipFill>
        <p:spPr>
          <a:xfrm>
            <a:off x="4778460" y="1151466"/>
            <a:ext cx="7010568" cy="3671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1FBBEE-B94D-4CB1-9CFB-5F8004516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13" y="1693499"/>
            <a:ext cx="3984288" cy="398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2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507B29-C24C-47B1-AFD3-C46D72B31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0" y="1600054"/>
            <a:ext cx="5463758" cy="489278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A3D7159-EB49-4C0F-ACE3-B4C2087A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240" y="2068821"/>
            <a:ext cx="1922156" cy="14267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35A1A-16D0-405B-9944-945E320D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sz="2800" dirty="0"/>
              <a:t>Lead – to operate at a strategic level. Lead city’s Food Strategy and advocate using food as a policy tool to achieve health, wellbeing and sustainability outcomes. Share our experiences nationally and internationally.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27126-8AE9-4C68-A663-F39E252F2A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112573" y="344753"/>
            <a:ext cx="44698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6A4712-1AB1-42EA-BA97-61ECBF56F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835" y="4789179"/>
            <a:ext cx="2228965" cy="1104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EF5774-7AEF-4F61-9BBD-ABCE4FC5D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803" y="3533638"/>
            <a:ext cx="2170153" cy="2511083"/>
          </a:xfrm>
          <a:prstGeom prst="rect">
            <a:avLst/>
          </a:prstGeom>
        </p:spPr>
      </p:pic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51F5FC6D-F23E-463A-91DA-3BD9B4A40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860" y="1573969"/>
            <a:ext cx="2350168" cy="235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19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BA57-E304-42EB-94CC-AB12A742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15039"/>
            <a:ext cx="9586452" cy="1084065"/>
          </a:xfrm>
        </p:spPr>
        <p:txBody>
          <a:bodyPr>
            <a:normAutofit fontScale="90000"/>
          </a:bodyPr>
          <a:lstStyle/>
          <a:p>
            <a:r>
              <a:rPr lang="en-GB" dirty="0"/>
              <a:t>Be a well run organisation with happy and motivated staff and volunteers and to take environmental and ethical responsibility</a:t>
            </a:r>
          </a:p>
        </p:txBody>
      </p:sp>
      <p:pic>
        <p:nvPicPr>
          <p:cNvPr id="5" name="Picture 2" descr="Living Wage Logo">
            <a:extLst>
              <a:ext uri="{FF2B5EF4-FFF2-40B4-BE49-F238E27FC236}">
                <a16:creationId xmlns:a16="http://schemas.microsoft.com/office/drawing/2014/main" id="{EE47940D-C415-4DBE-B9DB-87F99CB5749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478" y="709877"/>
            <a:ext cx="1324830" cy="13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24BD94-92FA-41A9-9899-442DE35F8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0508" y="2294105"/>
            <a:ext cx="5384800" cy="4190122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22 people on payroll + team of sessional staff and freelancers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150 volunteers at any one time. Inc Board –thank you!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Paid Internship Scheme with University of Sussex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Waste audits – new compost tumbler.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03212-DEBA-4BE7-BA4F-9D93A408C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122" name="Picture 2" descr="https://bhfood.org.uk/wp-content/uploads/2022/05/Team-pic-2-cropped-600x394.jpg">
            <a:extLst>
              <a:ext uri="{FF2B5EF4-FFF2-40B4-BE49-F238E27FC236}">
                <a16:creationId xmlns:a16="http://schemas.microsoft.com/office/drawing/2014/main" id="{58887C62-D866-47D6-9567-224423D63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294105"/>
            <a:ext cx="57150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156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D6DD2-B32F-4419-BDDC-5F285AD0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79" y="908560"/>
            <a:ext cx="10972800" cy="1084065"/>
          </a:xfrm>
        </p:spPr>
        <p:txBody>
          <a:bodyPr/>
          <a:lstStyle/>
          <a:p>
            <a:r>
              <a:rPr lang="en-GB" dirty="0"/>
              <a:t>New 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774FE6-0F85-4921-8F41-EBC9A06FF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Tx/>
              <a:buChar char="-"/>
            </a:pPr>
            <a:r>
              <a:rPr lang="en-GB" dirty="0"/>
              <a:t>Big Lottery Climate Action Fund Project – Food Use Places and Compost Tumblers in 8 locations</a:t>
            </a:r>
          </a:p>
          <a:p>
            <a:pPr marL="457200" indent="-457200">
              <a:buFontTx/>
              <a:buChar char="-"/>
            </a:pPr>
            <a:r>
              <a:rPr lang="en-GB" dirty="0"/>
              <a:t>Cost of Living Crisis – an average of more than 5,000 people used Network members’ services every week. More than 3,000 people used these services on an ongoing basis. Campaigns at local and national level</a:t>
            </a:r>
          </a:p>
          <a:p>
            <a:pPr marL="457200" indent="-457200">
              <a:buFontTx/>
              <a:buChar char="-"/>
            </a:pPr>
            <a:r>
              <a:rPr lang="en-GB" dirty="0"/>
              <a:t>Esmée Fairbairn Foundation – Land Use Plus project</a:t>
            </a:r>
          </a:p>
          <a:p>
            <a:endParaRPr lang="en-GB" dirty="0"/>
          </a:p>
          <a:p>
            <a:pPr marL="457200" indent="-457200">
              <a:buFontTx/>
              <a:buChar char="-"/>
            </a:pPr>
            <a:endParaRPr lang="en-GB" dirty="0"/>
          </a:p>
          <a:p>
            <a:pPr marL="457200" indent="-457200">
              <a:buFontTx/>
              <a:buChar char="-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FAA97-B734-466F-84E5-3A205D89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36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C489-7A16-4858-9B24-6C4DC383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1A6BA-F7EA-4292-9F13-53E0749E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03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37E05A-D0AA-4F12-92E5-57978A4C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Annual Account 2020/21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0895AE-8B7A-4A7E-87F3-035CEFB8E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Have been prepared by </a:t>
            </a:r>
            <a:r>
              <a:rPr lang="en-GB" dirty="0" err="1"/>
              <a:t>Taylorcocks</a:t>
            </a:r>
            <a:r>
              <a:rPr lang="en-GB" dirty="0"/>
              <a:t> Accounts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Being presented by Vic Borrill but Sue Paskins and Ollie Sykes (joint Treasurers) can answer questions.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Chance for questions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Accounts will be signed off at the next FP Board meeting (October) and filed with companies house</a:t>
            </a:r>
          </a:p>
        </p:txBody>
      </p:sp>
    </p:spTree>
    <p:extLst>
      <p:ext uri="{BB962C8B-B14F-4D97-AF65-F5344CB8AC3E}">
        <p14:creationId xmlns:p14="http://schemas.microsoft.com/office/powerpoint/2010/main" val="1449669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4FC05-C531-4264-AC8B-1548E752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67113"/>
            <a:ext cx="8229600" cy="1084065"/>
          </a:xfrm>
        </p:spPr>
        <p:txBody>
          <a:bodyPr/>
          <a:lstStyle/>
          <a:p>
            <a:r>
              <a:rPr lang="en-GB" dirty="0"/>
              <a:t>Income and expenditure summary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C9D43DF-C662-4CB6-A094-D29218AC6F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766389"/>
              </p:ext>
            </p:extLst>
          </p:nvPr>
        </p:nvGraphicFramePr>
        <p:xfrm>
          <a:off x="1087120" y="1598801"/>
          <a:ext cx="9123680" cy="2241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920">
                  <a:extLst>
                    <a:ext uri="{9D8B030D-6E8A-4147-A177-3AD203B41FA5}">
                      <a16:colId xmlns:a16="http://schemas.microsoft.com/office/drawing/2014/main" val="2059895721"/>
                    </a:ext>
                  </a:extLst>
                </a:gridCol>
                <a:gridCol w="2280920">
                  <a:extLst>
                    <a:ext uri="{9D8B030D-6E8A-4147-A177-3AD203B41FA5}">
                      <a16:colId xmlns:a16="http://schemas.microsoft.com/office/drawing/2014/main" val="1286887279"/>
                    </a:ext>
                  </a:extLst>
                </a:gridCol>
                <a:gridCol w="2280920">
                  <a:extLst>
                    <a:ext uri="{9D8B030D-6E8A-4147-A177-3AD203B41FA5}">
                      <a16:colId xmlns:a16="http://schemas.microsoft.com/office/drawing/2014/main" val="2892091281"/>
                    </a:ext>
                  </a:extLst>
                </a:gridCol>
                <a:gridCol w="2280920">
                  <a:extLst>
                    <a:ext uri="{9D8B030D-6E8A-4147-A177-3AD203B41FA5}">
                      <a16:colId xmlns:a16="http://schemas.microsoft.com/office/drawing/2014/main" val="3257244935"/>
                    </a:ext>
                  </a:extLst>
                </a:gridCol>
              </a:tblGrid>
              <a:tr h="474330">
                <a:tc>
                  <a:txBody>
                    <a:bodyPr/>
                    <a:lstStyle/>
                    <a:p>
                      <a:r>
                        <a:rPr lang="en-GB" dirty="0"/>
                        <a:t>Page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2021/22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2020/2021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2019 /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894903"/>
                  </a:ext>
                </a:extLst>
              </a:tr>
              <a:tr h="474330">
                <a:tc>
                  <a:txBody>
                    <a:bodyPr/>
                    <a:lstStyle/>
                    <a:p>
                      <a:r>
                        <a:rPr lang="en-GB" dirty="0"/>
                        <a:t>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819,803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961,315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477,180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798787"/>
                  </a:ext>
                </a:extLst>
              </a:tr>
              <a:tr h="474330">
                <a:tc>
                  <a:txBody>
                    <a:bodyPr/>
                    <a:lstStyle/>
                    <a:p>
                      <a:r>
                        <a:rPr lang="en-GB" dirty="0"/>
                        <a:t>Expenditure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817,907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955,463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477,394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080653"/>
                  </a:ext>
                </a:extLst>
              </a:tr>
              <a:tr h="818706">
                <a:tc>
                  <a:txBody>
                    <a:bodyPr/>
                    <a:lstStyle/>
                    <a:p>
                      <a:r>
                        <a:rPr lang="en-GB" dirty="0"/>
                        <a:t>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1,896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5,825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(214)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9498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155B7-DF1B-4B84-AE72-6E6ED7C18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DD67A-361F-481B-AEAC-0A9C919AE5E2}"/>
              </a:ext>
            </a:extLst>
          </p:cNvPr>
          <p:cNvSpPr txBox="1"/>
          <p:nvPr/>
        </p:nvSpPr>
        <p:spPr>
          <a:xfrm>
            <a:off x="192505" y="3840497"/>
            <a:ext cx="10189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Although turnover reduced since 2020/21 still £220,000 of income / expenditure associated with emergency food. Not part of our usual activity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There may be a small amount of corporation tax due this year – </a:t>
            </a:r>
            <a:r>
              <a:rPr lang="en-GB" sz="2400" dirty="0" err="1"/>
              <a:t>TaylorCocks</a:t>
            </a:r>
            <a:r>
              <a:rPr lang="en-GB" sz="2400" dirty="0"/>
              <a:t> will calculate before accounts signed off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24051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7A8B1-FFE8-4BAC-8E8B-0C3C2F67E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64" y="0"/>
            <a:ext cx="7752347" cy="681158"/>
          </a:xfrm>
        </p:spPr>
        <p:txBody>
          <a:bodyPr>
            <a:normAutofit fontScale="90000"/>
          </a:bodyPr>
          <a:lstStyle/>
          <a:p>
            <a:r>
              <a:rPr lang="en-GB" dirty="0"/>
              <a:t>Sources of income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2C7DA2B-617A-4529-A478-31C401F74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9018208"/>
              </p:ext>
            </p:extLst>
          </p:nvPr>
        </p:nvGraphicFramePr>
        <p:xfrm>
          <a:off x="1981200" y="2914695"/>
          <a:ext cx="8229600" cy="3625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98A58-0188-4FF1-B121-8DC47082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E868-6B34-4A96-9195-B107AB18E32A}"/>
              </a:ext>
            </a:extLst>
          </p:cNvPr>
          <p:cNvSpPr txBox="1"/>
          <p:nvPr/>
        </p:nvSpPr>
        <p:spPr>
          <a:xfrm>
            <a:off x="866275" y="997220"/>
            <a:ext cx="9216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Fee / rent income returned as Kitchen re-opened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Grants / crowdfund / donations income continued to form majority of income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BHCC and the Big Lottery continue to provide significant investment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86955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92A3A-EADD-45F0-A4C4-9866F0F9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Deferred income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C80C8-245F-445E-81C0-026D9A79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GB" sz="2700" dirty="0"/>
              <a:t>Funding that was given at the end of the previous FY for work in 22/23 </a:t>
            </a:r>
          </a:p>
          <a:p>
            <a:pPr marL="457200" indent="-45720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GB" sz="2700" dirty="0"/>
              <a:t>Upfront payments for work across two FYs</a:t>
            </a:r>
          </a:p>
          <a:p>
            <a:pPr marL="457200" indent="-45720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GB" sz="2700" dirty="0"/>
              <a:t>Multi year projects with work was delayed due to Covid-19 we have deferred grants with agreement of funder 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FEA352E-1467-4754-BC17-ECFD142F4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112573" y="344753"/>
            <a:ext cx="44698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03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FE4C2-6602-4033-A002-40D68B98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36573"/>
            <a:ext cx="8229600" cy="1084065"/>
          </a:xfrm>
        </p:spPr>
        <p:txBody>
          <a:bodyPr/>
          <a:lstStyle/>
          <a:p>
            <a:r>
              <a:rPr lang="en-GB" dirty="0"/>
              <a:t>Expenditure p17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82B47-5A9A-44DC-89C8-D7B045D36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20638"/>
            <a:ext cx="8229600" cy="479261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22 people paid via payroll + freelance tutors / HR consultant and book-keeper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Role as lead partner / administering grants to smaller projects. Total value just under £180,000. 60% was to food banks / meal projects and affordable food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9D7D7-150F-4ED9-9F79-66D365A8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5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51614-F4E4-48DA-9892-00F8611D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3701"/>
            <a:ext cx="10972800" cy="1084065"/>
          </a:xfrm>
        </p:spPr>
        <p:txBody>
          <a:bodyPr/>
          <a:lstStyle/>
          <a:p>
            <a:r>
              <a:rPr lang="en-GB" dirty="0"/>
              <a:t>Brighton &amp; Hove Food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4043B0-FA16-4666-A240-4EC9B3750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741902"/>
            <a:ext cx="5781675" cy="503989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BHFP is an independent, ‘not for profit’ established in 2003 that helps people learn to cook, to eat a healthy diet, to grow their own food and to waste less food.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Work with individuals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Work with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Work with caterers and food businesses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Work at a strategy and policy level</a:t>
            </a:r>
          </a:p>
          <a:p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Content Placeholder 4" descr="295-BHFP-Diagram-V3a.jpg">
            <a:extLst>
              <a:ext uri="{FF2B5EF4-FFF2-40B4-BE49-F238E27FC236}">
                <a16:creationId xmlns:a16="http://schemas.microsoft.com/office/drawing/2014/main" id="{1CB79899-A2A0-4691-B4A0-273B8FD273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274888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2960785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CD66A-5767-40FB-B17C-C0FE7FCF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>
            <a:normAutofit/>
          </a:bodyPr>
          <a:lstStyle/>
          <a:p>
            <a:r>
              <a:rPr lang="en-GB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4C2A1-70AE-4963-B29D-EE830A6B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B2BC42-1071-42C7-BC4F-DD1E6A3048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892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306851-924F-4F0D-AD8A-FF7AF63D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>
            <a:normAutofit/>
          </a:bodyPr>
          <a:lstStyle/>
          <a:p>
            <a:r>
              <a:rPr lang="en-GB" dirty="0"/>
              <a:t>Our 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903EF5-DA4E-4B31-A630-8F730B2ABA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1177180" y="2199103"/>
            <a:ext cx="4249640" cy="4190122"/>
          </a:xfr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4ADC5D-0694-4BE1-A43B-C370A927D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8281" y="1115039"/>
            <a:ext cx="6305797" cy="52741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 b="1" dirty="0"/>
              <a:t>Our aims: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Connect</a:t>
            </a:r>
            <a:r>
              <a:rPr lang="en-GB" sz="2400" dirty="0"/>
              <a:t> – to be a hub and network builder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Inspire</a:t>
            </a:r>
            <a:r>
              <a:rPr lang="en-GB" sz="2400" dirty="0"/>
              <a:t> – to inspire, support and encourage people to adopt healthier, more sustainable diets and lifestyles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Champion </a:t>
            </a:r>
            <a:r>
              <a:rPr lang="en-GB" sz="2400" dirty="0"/>
              <a:t>– to champion and support community led food projects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Influence</a:t>
            </a:r>
            <a:r>
              <a:rPr lang="en-GB" sz="2400" dirty="0"/>
              <a:t> - to influence the behaviour of large organisations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Lead</a:t>
            </a:r>
            <a:r>
              <a:rPr lang="en-GB" sz="2400" dirty="0"/>
              <a:t> – to operate at a strategic level.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Care</a:t>
            </a:r>
            <a:r>
              <a:rPr lang="en-GB" sz="2400" dirty="0"/>
              <a:t> – to be a well run organisation with happy and motivated staff and volunteers and to take environmental and ethical responsibility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E2960EE-0372-4D39-88F4-E32A15B0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23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0E82-2165-4382-A6F6-DC47746A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573006"/>
            <a:ext cx="6401373" cy="1084065"/>
          </a:xfrm>
        </p:spPr>
        <p:txBody>
          <a:bodyPr>
            <a:normAutofit fontScale="90000"/>
          </a:bodyPr>
          <a:lstStyle/>
          <a:p>
            <a:r>
              <a:rPr lang="en-GB" dirty="0"/>
              <a:t>2021/22 – a year of transition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30ECB-3281-4D4E-BB2F-F7FD840A6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379" y="1885324"/>
            <a:ext cx="5384800" cy="439967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Whilst significantly less than 2020/21 still involved in city’s emergency food response.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Ensure that food support continued where needed and where temporary provision was closing this was done in a well-planned 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Bulk purchasing and In The Bag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Administered grants from BHCC (£100K+ given out to 30 groups)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Food Cell approach continued with BHCC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CCC61-CD03-48A4-90AC-33FCF059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146" name="Picture 2" descr="https://lh3.googleusercontent.com/pw/AL9nZEVEQJ-cMUDVRP36uYG5SH-KxJZOl1OFDkV9cch2YHM1avlbemqbDgwJFhBlGAVbeWCwaMk-0pvvlQXy34cTjQtakzBg22BA1EyiRvLWG5KKao_Vh4Ni8o1VrPAabWgUbJgdWFtlXJ2UiLWX_XG6yPLl0A=w450-h600-no?authuser=0">
            <a:extLst>
              <a:ext uri="{FF2B5EF4-FFF2-40B4-BE49-F238E27FC236}">
                <a16:creationId xmlns:a16="http://schemas.microsoft.com/office/drawing/2014/main" id="{E9AB3FF0-8E92-45B5-80F3-8E8205A6AD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08" y="1059501"/>
            <a:ext cx="3919120" cy="522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00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5A5FD-778E-4F5D-90B4-CF3B1DCB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Community Kitchen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9110B7-97D1-40C0-BDCE-21556926A6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2499255"/>
            <a:ext cx="5384800" cy="35898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F44E0-EAB5-494D-8BFE-108F6B1A96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Re-opened – various restriction re social distancing / limited numbers managed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Rebuild the social business – evening / weekend classes and parties/ events and hires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Community classes including Jumpstart and Food Foundations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Schools work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D43B9-79CF-42E7-B1E2-28CFC170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65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D5F8-E72A-4C4C-8980-93C16DB4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Hub for information, connection and inspiration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BC7F-ADB2-47A0-9DCF-C43559CFD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199103"/>
            <a:ext cx="4166937" cy="344370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Refreshed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Fortnightly newsletter and social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Fundraising campaign with Citizen’s Advice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First point of contact on phone email including for people in poverty needing food</a:t>
            </a:r>
          </a:p>
          <a:p>
            <a:pPr marL="457200" indent="-457200">
              <a:buFontTx/>
              <a:buChar char="-"/>
            </a:pP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D692F4-BB15-4D6E-A77F-0ED7955F57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0286" y="2330227"/>
            <a:ext cx="6158598" cy="31922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C200F-3A9E-46D4-98A4-B5D032F7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4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704F-3ED9-4AAA-AEED-AFC1C114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Work with community led food projects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DA98D2-DE6A-4678-B2A5-029A12357C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60935" y="4345968"/>
            <a:ext cx="4260574" cy="2152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01251-F6BC-428C-B8D7-C853C4970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5550" y="2323125"/>
            <a:ext cx="5137436" cy="2022844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Surplus Food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Emergency Food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Affordable Food Projects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Shared meal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Community food growing spaces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Rock Farm visits – Farming 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80741-1E77-4AC9-9968-FA44DD23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Two people in a garden&#10;&#10;Description automatically generated with medium confidence">
            <a:extLst>
              <a:ext uri="{FF2B5EF4-FFF2-40B4-BE49-F238E27FC236}">
                <a16:creationId xmlns:a16="http://schemas.microsoft.com/office/drawing/2014/main" id="{4F54AE4A-49B5-4E80-8E3C-902DFD15D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054" y="2532210"/>
            <a:ext cx="2341397" cy="3627517"/>
          </a:xfrm>
          <a:prstGeom prst="rect">
            <a:avLst/>
          </a:prstGeom>
        </p:spPr>
      </p:pic>
      <p:pic>
        <p:nvPicPr>
          <p:cNvPr id="9" name="Picture 8" descr="A picture containing outdoor, person, green&#10;&#10;Description automatically generated">
            <a:extLst>
              <a:ext uri="{FF2B5EF4-FFF2-40B4-BE49-F238E27FC236}">
                <a16:creationId xmlns:a16="http://schemas.microsoft.com/office/drawing/2014/main" id="{CCAB663E-CAC6-4FD2-8CE9-ABE1056AF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58" y="2532211"/>
            <a:ext cx="2720637" cy="36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54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6CFA-4C5F-4DB6-B5D0-AF49A008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691847" y="274417"/>
            <a:ext cx="3369201" cy="1084065"/>
          </a:xfrm>
        </p:spPr>
        <p:txBody>
          <a:bodyPr>
            <a:normAutofit/>
          </a:bodyPr>
          <a:lstStyle/>
          <a:p>
            <a:r>
              <a:rPr lang="en-GB" dirty="0"/>
              <a:t>Gardens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CBDAE-1B91-4945-BBF5-48950F39F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2806" y="5293895"/>
            <a:ext cx="10937825" cy="1084065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Dementia Gardening  Preston Park and Saunders Park food growing spaces 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Green Wellbeing Alliance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Changing Chalk Project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0E2B5-FD59-450E-A768-77942498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0" name="Picture 2" descr="https://lh3.googleusercontent.com/pw/AL9nZEVcGjnZNols2GkgAExJYwxSnrcd7pE6XCzrvNT-jJmIeDFN4UcJU6hflACfcEKLLpED-jaP9CHRl_1smWhujJC5RTtnLMT7sQ4jypBhv1PmCkYaEiybaaAM2s1wz8bVe_pT4WKICRPcEB-JWVXx91s5=w1218-h914-no?authuser=1">
            <a:extLst>
              <a:ext uri="{FF2B5EF4-FFF2-40B4-BE49-F238E27FC236}">
                <a16:creationId xmlns:a16="http://schemas.microsoft.com/office/drawing/2014/main" id="{91341AAF-573E-4AAA-98CF-55F3D12CB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62" y="1552370"/>
            <a:ext cx="4727719" cy="354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9CE8DA-30F0-4F94-B3CB-06BFE009E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703" y="1459341"/>
            <a:ext cx="3878876" cy="3878876"/>
          </a:xfrm>
          <a:prstGeom prst="rect">
            <a:avLst/>
          </a:prstGeom>
        </p:spPr>
      </p:pic>
      <p:pic>
        <p:nvPicPr>
          <p:cNvPr id="13" name="Picture 2" descr="Green Wellbeing Alliance">
            <a:extLst>
              <a:ext uri="{FF2B5EF4-FFF2-40B4-BE49-F238E27FC236}">
                <a16:creationId xmlns:a16="http://schemas.microsoft.com/office/drawing/2014/main" id="{B5D6520E-1E8F-4338-89EF-9670238E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821" y="302378"/>
            <a:ext cx="2434810" cy="24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81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33B4-84B1-4DA2-A661-451321FD1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15039"/>
            <a:ext cx="4912426" cy="1084065"/>
          </a:xfrm>
        </p:spPr>
        <p:txBody>
          <a:bodyPr>
            <a:normAutofit fontScale="90000"/>
          </a:bodyPr>
          <a:lstStyle/>
          <a:p>
            <a:r>
              <a:rPr lang="en-GB" dirty="0"/>
              <a:t>Stanmer Wellbeing Gardens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3177F-80CE-4B2A-8890-40425C2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074" name="Picture 2" descr="https://lh3.googleusercontent.com/pw/AL9nZEVtsHcTJ76AI-m-T9TzDfuy2a9nb_aDfr_RVXTNAAq-V81KHkQtKvxyC4PCd3UYtkn0PHrbX2uvn5CyvEGunkHZR1FInYum_BaZlsM1Z2hOLkb0U2F_IXBU3FO-bW1Qw1RPQnl89HhBvNuMMpbkSKxE=w965-h543-no?authuser=1">
            <a:extLst>
              <a:ext uri="{FF2B5EF4-FFF2-40B4-BE49-F238E27FC236}">
                <a16:creationId xmlns:a16="http://schemas.microsoft.com/office/drawing/2014/main" id="{3523AED4-BEEE-4270-B89F-A54BB14553A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41" y="1847138"/>
            <a:ext cx="6499500" cy="36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5E6B18-0829-42FF-A176-880731AB7E85}"/>
              </a:ext>
            </a:extLst>
          </p:cNvPr>
          <p:cNvSpPr txBox="1"/>
          <p:nvPr/>
        </p:nvSpPr>
        <p:spPr>
          <a:xfrm>
            <a:off x="5383741" y="5504369"/>
            <a:ext cx="578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Restored Pond at Stanmer Wellbeing Gardens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C5975A-02B5-43B0-B8E1-7AC7188A8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59" y="2035823"/>
            <a:ext cx="4357046" cy="43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57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HFP-2021">
      <a:dk1>
        <a:srgbClr val="474746"/>
      </a:dk1>
      <a:lt1>
        <a:srgbClr val="FFFFFF"/>
      </a:lt1>
      <a:dk2>
        <a:srgbClr val="313231"/>
      </a:dk2>
      <a:lt2>
        <a:srgbClr val="EEECE1"/>
      </a:lt2>
      <a:accent1>
        <a:srgbClr val="99CC00"/>
      </a:accent1>
      <a:accent2>
        <a:srgbClr val="5B8F22"/>
      </a:accent2>
      <a:accent3>
        <a:srgbClr val="CD202C"/>
      </a:accent3>
      <a:accent4>
        <a:srgbClr val="AA272F"/>
      </a:accent4>
      <a:accent5>
        <a:srgbClr val="CF0072"/>
      </a:accent5>
      <a:accent6>
        <a:srgbClr val="662046"/>
      </a:accent6>
      <a:hlink>
        <a:srgbClr val="474746"/>
      </a:hlink>
      <a:folHlink>
        <a:srgbClr val="4747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Tomato Bright">
      <a:srgbClr val="CD202C"/>
    </a:custClr>
    <a:custClr name="Tomato Medium">
      <a:srgbClr val="AA272F"/>
    </a:custClr>
    <a:custClr name="Tomato Dark">
      <a:srgbClr val="5E3032"/>
    </a:custClr>
    <a:custClr name="Apple Bright">
      <a:srgbClr val="92D400"/>
    </a:custClr>
    <a:custClr name="Apple Medium">
      <a:srgbClr val="5B8F22"/>
    </a:custClr>
    <a:custClr name="Apple Dark">
      <a:srgbClr val="275937"/>
    </a:custClr>
    <a:custClr name="Banana Bright">
      <a:srgbClr val="FECB00"/>
    </a:custClr>
    <a:custClr name="Banana Medium">
      <a:srgbClr val="CE8E00"/>
    </a:custClr>
    <a:custClr name="Banana Dark">
      <a:srgbClr val="86731E"/>
    </a:custClr>
    <a:custClr name="Pumpkin Bright">
      <a:srgbClr val="E17000"/>
    </a:custClr>
    <a:custClr name="Pumpkin Medium">
      <a:srgbClr val="BB650E"/>
    </a:custClr>
    <a:custClr name="Banana Dark">
      <a:srgbClr val="91420E"/>
    </a:custClr>
    <a:custClr name="Beetroot Bright">
      <a:srgbClr val="C50084"/>
    </a:custClr>
    <a:custClr name="Beetroot Medium">
      <a:srgbClr val="952D98"/>
    </a:custClr>
    <a:custClr name="Beetroot Dark">
      <a:srgbClr val="53284F"/>
    </a:custClr>
    <a:custClr name="Blueberry Bright">
      <a:srgbClr val="64A0C8"/>
    </a:custClr>
    <a:custClr name="Blueberry Medium">
      <a:srgbClr val="5C7F92"/>
    </a:custClr>
    <a:custClr name="Blueberry Dark">
      <a:srgbClr val="003359"/>
    </a:custClr>
  </a:custClrLst>
  <a:extLst>
    <a:ext uri="{05A4C25C-085E-4340-85A3-A5531E510DB2}">
      <thm15:themeFamily xmlns:thm15="http://schemas.microsoft.com/office/thememl/2012/main" name="1146-BHFP-PowerPointTemplate-V2b" id="{7AE4449F-950D-7640-BE1A-99976B21817F}" vid="{6C68354E-0631-DF47-83B8-E4F5A76346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122dd6-7835-4544-9d66-180dea8d344a">
      <Terms xmlns="http://schemas.microsoft.com/office/infopath/2007/PartnerControls"/>
    </lcf76f155ced4ddcb4097134ff3c332f>
    <TaxCatchAll xmlns="653eb984-e58a-4088-9b66-c6d724f78a2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FE21B892876B4A8C8283DBDD17D6EF" ma:contentTypeVersion="16" ma:contentTypeDescription="Create a new document." ma:contentTypeScope="" ma:versionID="77586f4f8394f4c56488dfebf4243d7e">
  <xsd:schema xmlns:xsd="http://www.w3.org/2001/XMLSchema" xmlns:xs="http://www.w3.org/2001/XMLSchema" xmlns:p="http://schemas.microsoft.com/office/2006/metadata/properties" xmlns:ns2="84122dd6-7835-4544-9d66-180dea8d344a" xmlns:ns3="653eb984-e58a-4088-9b66-c6d724f78a24" targetNamespace="http://schemas.microsoft.com/office/2006/metadata/properties" ma:root="true" ma:fieldsID="ebaf030cf3ee42e741d7a8ab9ac8b76f" ns2:_="" ns3:_="">
    <xsd:import namespace="84122dd6-7835-4544-9d66-180dea8d344a"/>
    <xsd:import namespace="653eb984-e58a-4088-9b66-c6d724f78a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122dd6-7835-4544-9d66-180dea8d3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d1b4e63-18dd-4e85-9365-9f39e6d2f0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eb984-e58a-4088-9b66-c6d724f78a2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b59887-0902-49d9-a66b-8e4616ff6ca3}" ma:internalName="TaxCatchAll" ma:showField="CatchAllData" ma:web="653eb984-e58a-4088-9b66-c6d724f78a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718AF-E44E-4B18-9EEF-0C505838D951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58632aa9-37d5-4014-bb7e-da86a19a08d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4634DEB-DAA2-453F-9605-9C6ED3AC92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4C48BA-213E-40D0-8714-CF8396020697}"/>
</file>

<file path=docProps/app.xml><?xml version="1.0" encoding="utf-8"?>
<Properties xmlns="http://schemas.openxmlformats.org/officeDocument/2006/extended-properties" xmlns:vt="http://schemas.openxmlformats.org/officeDocument/2006/docPropsVTypes">
  <Template>1146-BHFP-PowerPointTemplate-V2b</Template>
  <TotalTime>684</TotalTime>
  <Words>770</Words>
  <Application>Microsoft Office PowerPoint</Application>
  <PresentationFormat>Widescreen</PresentationFormat>
  <Paragraphs>123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Lucida Grande</vt:lpstr>
      <vt:lpstr>Wingdings</vt:lpstr>
      <vt:lpstr>Office Theme</vt:lpstr>
      <vt:lpstr>AGM 2022</vt:lpstr>
      <vt:lpstr>Brighton &amp; Hove Food Partnership</vt:lpstr>
      <vt:lpstr>Our work</vt:lpstr>
      <vt:lpstr>2021/22 – a year of transition </vt:lpstr>
      <vt:lpstr>Community Kitchen</vt:lpstr>
      <vt:lpstr>Hub for information, connection and inspiration</vt:lpstr>
      <vt:lpstr>Work with community led food projects</vt:lpstr>
      <vt:lpstr>Gardens</vt:lpstr>
      <vt:lpstr>Stanmer Wellbeing Gardens</vt:lpstr>
      <vt:lpstr>Community Composting</vt:lpstr>
      <vt:lpstr>Lead – to operate at a strategic level. Lead city’s Food Strategy and advocate using food as a policy tool to achieve health, wellbeing and sustainability outcomes. Share our experiences nationally and internationally. </vt:lpstr>
      <vt:lpstr>Be a well run organisation with happy and motivated staff and volunteers and to take environmental and ethical responsibility</vt:lpstr>
      <vt:lpstr>New work</vt:lpstr>
      <vt:lpstr>Questions?</vt:lpstr>
      <vt:lpstr>Annual Account 2020/21</vt:lpstr>
      <vt:lpstr>Income and expenditure summary </vt:lpstr>
      <vt:lpstr>Sources of income</vt:lpstr>
      <vt:lpstr>Deferred income </vt:lpstr>
      <vt:lpstr>Expenditure p17 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front cover</dc:title>
  <dc:subject/>
  <dc:creator>Vic Borrill</dc:creator>
  <cp:keywords/>
  <dc:description/>
  <cp:lastModifiedBy>Vic Borrill</cp:lastModifiedBy>
  <cp:revision>14</cp:revision>
  <dcterms:created xsi:type="dcterms:W3CDTF">2021-05-26T10:33:00Z</dcterms:created>
  <dcterms:modified xsi:type="dcterms:W3CDTF">2022-09-20T14:45:37Z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0x0101005AFE21B892876B4A8C8283DBDD17D6EF</vt:lpwstr>
  </property>
</Properties>
</file>