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58" r:id="rId5"/>
    <p:sldId id="265" r:id="rId6"/>
    <p:sldId id="476" r:id="rId7"/>
    <p:sldId id="469" r:id="rId8"/>
    <p:sldId id="464" r:id="rId9"/>
    <p:sldId id="470" r:id="rId10"/>
    <p:sldId id="472" r:id="rId11"/>
    <p:sldId id="471" r:id="rId12"/>
    <p:sldId id="463" r:id="rId13"/>
    <p:sldId id="475" r:id="rId14"/>
    <p:sldId id="474" r:id="rId15"/>
    <p:sldId id="455" r:id="rId16"/>
    <p:sldId id="466" r:id="rId17"/>
    <p:sldId id="467" r:id="rId18"/>
    <p:sldId id="468" r:id="rId19"/>
    <p:sldId id="453" r:id="rId20"/>
    <p:sldId id="465" r:id="rId21"/>
    <p:sldId id="449" r:id="rId22"/>
    <p:sldId id="451" r:id="rId23"/>
    <p:sldId id="450" r:id="rId24"/>
    <p:sldId id="44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04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FFD7CF-5762-4098-85ED-0330EF7CBB38}" v="2843" dt="2023-10-18T13:03:51.4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08"/>
    <p:restoredTop sz="78856" autoAdjust="0"/>
  </p:normalViewPr>
  <p:slideViewPr>
    <p:cSldViewPr snapToGrid="0" snapToObjects="1" showGuides="1">
      <p:cViewPr varScale="1">
        <p:scale>
          <a:sx n="63" d="100"/>
          <a:sy n="63" d="100"/>
        </p:scale>
        <p:origin x="884" y="44"/>
      </p:cViewPr>
      <p:guideLst>
        <p:guide orient="horz" pos="2160"/>
        <p:guide pos="3840"/>
        <p:guide orient="horz" pos="404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97" d="100"/>
          <a:sy n="97" d="100"/>
        </p:scale>
        <p:origin x="4328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967070088461161E-2"/>
          <c:y val="0.16050795080482805"/>
          <c:w val="0.91503292546781345"/>
          <c:h val="0.6894097209407644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Grants, Donations and Crowdfunds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2023</c:v>
                </c:pt>
                <c:pt idx="1">
                  <c:v>2022</c:v>
                </c:pt>
                <c:pt idx="2">
                  <c:v>2021</c:v>
                </c:pt>
                <c:pt idx="3">
                  <c:v>2020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899547</c:v>
                </c:pt>
                <c:pt idx="1">
                  <c:v>690773</c:v>
                </c:pt>
                <c:pt idx="2">
                  <c:v>896312</c:v>
                </c:pt>
                <c:pt idx="3">
                  <c:v>336048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F6-4E19-B977-7CDBCB1B58F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Fee/ rent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2023</c:v>
                </c:pt>
                <c:pt idx="1">
                  <c:v>2022</c:v>
                </c:pt>
                <c:pt idx="2">
                  <c:v>2021</c:v>
                </c:pt>
                <c:pt idx="3">
                  <c:v>2020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132335</c:v>
                </c:pt>
                <c:pt idx="1">
                  <c:v>108053</c:v>
                </c:pt>
                <c:pt idx="2">
                  <c:v>27007</c:v>
                </c:pt>
                <c:pt idx="3">
                  <c:v>123703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F6-4E19-B977-7CDBCB1B58F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Misc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2023</c:v>
                </c:pt>
                <c:pt idx="1">
                  <c:v>2022</c:v>
                </c:pt>
                <c:pt idx="2">
                  <c:v>2021</c:v>
                </c:pt>
                <c:pt idx="3">
                  <c:v>2020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28993</c:v>
                </c:pt>
                <c:pt idx="1">
                  <c:v>20977</c:v>
                </c:pt>
                <c:pt idx="2">
                  <c:v>37996</c:v>
                </c:pt>
                <c:pt idx="3">
                  <c:v>17429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0F6-4E19-B977-7CDBCB1B58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48054776"/>
        <c:axId val="548058712"/>
      </c:barChart>
      <c:catAx>
        <c:axId val="548054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8058712"/>
        <c:crosses val="autoZero"/>
        <c:auto val="1"/>
        <c:lblAlgn val="ctr"/>
        <c:lblOffset val="100"/>
        <c:noMultiLvlLbl val="0"/>
      </c:catAx>
      <c:valAx>
        <c:axId val="548058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8054776"/>
        <c:crosses val="autoZero"/>
        <c:crossBetween val="between"/>
        <c:majorUnit val="110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2590C9-2F81-4049-9F3D-FD2A9475DBAA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E032E-5F58-A741-8721-6079A0C597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AE209-3CA9-C945-8C3E-71F8EE9578F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306E1-C792-424E-B411-0E13B415948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306E1-C792-424E-B411-0E13B415948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1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306E1-C792-424E-B411-0E13B415948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787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306E1-C792-424E-B411-0E13B415948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22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306E1-C792-424E-B411-0E13B415948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42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306E1-C792-424E-B411-0E13B415948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1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306E1-C792-424E-B411-0E13B415948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75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306E1-C792-424E-B411-0E13B415948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79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306E1-C792-424E-B411-0E13B415948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621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306E1-C792-424E-B411-0E13B415948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213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hyperlink" Target="http://www.bhfood.org.uk/" TargetMode="Externa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hyperlink" Target="http://www.bhfood.org.uk/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hyperlink" Target="http://www.bhfood.org.uk/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hyperlink" Target="http://www.bhfood.org.uk/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50000" b="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861685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98014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079331-A67E-394E-BFED-188156AD27D9}"/>
              </a:ext>
            </a:extLst>
          </p:cNvPr>
          <p:cNvSpPr/>
          <p:nvPr userDrawn="1"/>
        </p:nvSpPr>
        <p:spPr>
          <a:xfrm>
            <a:off x="0" y="6649046"/>
            <a:ext cx="12192000" cy="2089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773EB4-1F82-8D4D-B40C-C579E296F5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-447370" y="1315234"/>
            <a:ext cx="2276170" cy="5368238"/>
          </a:xfrm>
          <a:prstGeom prst="rect">
            <a:avLst/>
          </a:prstGeom>
        </p:spPr>
      </p:pic>
      <p:pic>
        <p:nvPicPr>
          <p:cNvPr id="15" name="Picture 14" descr="A picture containing appliance, screenshot&#10;&#10;Description automatically generated">
            <a:extLst>
              <a:ext uri="{FF2B5EF4-FFF2-40B4-BE49-F238E27FC236}">
                <a16:creationId xmlns:a16="http://schemas.microsoft.com/office/drawing/2014/main" id="{DB37377B-C39F-454D-8890-FAC8F6DC36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37637" y="1109709"/>
            <a:ext cx="2261280" cy="5542766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533EEDA-4260-164E-A0F5-958C240B5AD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36985" y="5204504"/>
            <a:ext cx="2287029" cy="13050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DC3377-40F0-5D43-87BA-8FA1A650A34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6819543" y="5041997"/>
            <a:ext cx="1213772" cy="1467534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DB01AAFA-5AB1-FD47-82C3-6A9E693851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1046240" y="5198673"/>
            <a:ext cx="2459860" cy="1521048"/>
          </a:xfrm>
          <a:prstGeom prst="rect">
            <a:avLst/>
          </a:prstGeom>
        </p:spPr>
      </p:pic>
      <p:pic>
        <p:nvPicPr>
          <p:cNvPr id="19" name="Picture 1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F502AC1-67DC-9446-B301-7471219684C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6609986" flipH="1">
            <a:off x="9863652" y="4983982"/>
            <a:ext cx="593256" cy="2759826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3744920E-0BC4-FC40-A73D-1BF465C3F2B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flipH="1">
            <a:off x="10656809" y="4560287"/>
            <a:ext cx="814689" cy="2193235"/>
          </a:xfrm>
          <a:prstGeom prst="rect">
            <a:avLst/>
          </a:prstGeom>
        </p:spPr>
      </p:pic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57FEDB28-1E51-A349-B08F-171CDE35F41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rot="988428">
            <a:off x="11140114" y="5410489"/>
            <a:ext cx="1011695" cy="1331391"/>
          </a:xfrm>
          <a:prstGeom prst="rect">
            <a:avLst/>
          </a:prstGeom>
        </p:spPr>
      </p:pic>
      <p:pic>
        <p:nvPicPr>
          <p:cNvPr id="12" name="Picture 11" descr="A close up of a candle&#10;&#10;Description automatically generated with low confidence">
            <a:extLst>
              <a:ext uri="{FF2B5EF4-FFF2-40B4-BE49-F238E27FC236}">
                <a16:creationId xmlns:a16="http://schemas.microsoft.com/office/drawing/2014/main" id="{617EE949-E19D-3E44-9292-DD35455880A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 rot="17111005" flipH="1">
            <a:off x="891951" y="5072826"/>
            <a:ext cx="712241" cy="25262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0989B-07B7-544E-AE2D-946A65C66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A6CF4-DA35-244D-9E29-FAA2B0DAF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4218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BD99F-3EDE-3243-8945-82BD0F936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2AE71A-DE2F-9247-97E8-DF93067E0F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56713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24376-60AC-5E4B-88DD-9029DF08E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764CC-67B4-3644-AB96-B76BA280C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5371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8CB62-2C35-7348-9924-10E9B0DB3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384DBD-5D77-0447-B0E0-F5FD84F9F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3757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2717B-31E7-114F-93BA-894C3C48B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16188-8F5E-674D-BF51-9E6E06B74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AF296C-542A-AB46-8F72-16448F8275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9571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D06EF-4AA1-5C48-B879-A2F0231D8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139D41-B6DC-2045-A150-070430B79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040A16-81EF-0943-8D3F-2D6A35200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F47386-7035-FF42-B9A6-354AFA4418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A5F0E0-3B04-4945-8D36-BAB419C18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709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EEC8B-3C0D-BC47-A13C-1E87BA62D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8185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302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5D8C4-A09B-FF4A-932A-FD3F5E26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D017B-9AA6-DC4D-B643-FB81A96E9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BE8CC3-4F05-0A43-BB56-922959D550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5854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7CFF0-DE3F-344B-AA63-5163793D4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F2DCDA-9A81-D84C-BA94-1D47B0B61E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79E832-5998-DC4D-B710-8821F789F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8308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15D3B79A-CF06-CF43-9ABB-6C52DB6BE1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9621" y="5578888"/>
            <a:ext cx="1557718" cy="88886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059E627-2BF3-DD40-A1EB-95E4D0ADD457}"/>
              </a:ext>
            </a:extLst>
          </p:cNvPr>
          <p:cNvGrpSpPr/>
          <p:nvPr userDrawn="1"/>
        </p:nvGrpSpPr>
        <p:grpSpPr>
          <a:xfrm>
            <a:off x="-1422215" y="717542"/>
            <a:ext cx="9121561" cy="1796617"/>
            <a:chOff x="-1563757" y="610200"/>
            <a:chExt cx="10356234" cy="203980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97622EB-5D46-0841-BE41-4901E6430D01}"/>
                </a:ext>
              </a:extLst>
            </p:cNvPr>
            <p:cNvGrpSpPr/>
            <p:nvPr userDrawn="1"/>
          </p:nvGrpSpPr>
          <p:grpSpPr>
            <a:xfrm>
              <a:off x="-1550257" y="670003"/>
              <a:ext cx="10342734" cy="1980000"/>
              <a:chOff x="-477079" y="491461"/>
              <a:chExt cx="10342734" cy="1980000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01F8EC4C-42FC-0B4A-BD24-4C1BC4550005}"/>
                  </a:ext>
                </a:extLst>
              </p:cNvPr>
              <p:cNvSpPr/>
              <p:nvPr userDrawn="1"/>
            </p:nvSpPr>
            <p:spPr>
              <a:xfrm>
                <a:off x="3080542" y="491461"/>
                <a:ext cx="6785113" cy="1980000"/>
              </a:xfrm>
              <a:custGeom>
                <a:avLst/>
                <a:gdLst>
                  <a:gd name="connsiteX0" fmla="*/ 185530 w 7898295"/>
                  <a:gd name="connsiteY0" fmla="*/ 0 h 2345634"/>
                  <a:gd name="connsiteX1" fmla="*/ 7898295 w 7898295"/>
                  <a:gd name="connsiteY1" fmla="*/ 0 h 2345634"/>
                  <a:gd name="connsiteX2" fmla="*/ 5552661 w 7898295"/>
                  <a:gd name="connsiteY2" fmla="*/ 2345634 h 2345634"/>
                  <a:gd name="connsiteX3" fmla="*/ 0 w 7898295"/>
                  <a:gd name="connsiteY3" fmla="*/ 2345634 h 2345634"/>
                  <a:gd name="connsiteX4" fmla="*/ 0 w 7898295"/>
                  <a:gd name="connsiteY4" fmla="*/ 0 h 2345634"/>
                  <a:gd name="connsiteX5" fmla="*/ 185530 w 7898295"/>
                  <a:gd name="connsiteY5" fmla="*/ 0 h 2345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98295" h="2345634">
                    <a:moveTo>
                      <a:pt x="185530" y="0"/>
                    </a:moveTo>
                    <a:lnTo>
                      <a:pt x="7898295" y="0"/>
                    </a:lnTo>
                    <a:lnTo>
                      <a:pt x="5552661" y="2345634"/>
                    </a:lnTo>
                    <a:lnTo>
                      <a:pt x="0" y="2345634"/>
                    </a:lnTo>
                    <a:lnTo>
                      <a:pt x="0" y="0"/>
                    </a:lnTo>
                    <a:lnTo>
                      <a:pt x="18553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2551C4C-188B-EC43-8D56-B02D0C64FEA2}"/>
                  </a:ext>
                </a:extLst>
              </p:cNvPr>
              <p:cNvSpPr/>
              <p:nvPr userDrawn="1"/>
            </p:nvSpPr>
            <p:spPr>
              <a:xfrm>
                <a:off x="-477079" y="491461"/>
                <a:ext cx="8322366" cy="198000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D0621A3-8D52-864D-ABD7-3C4DA2A7B573}"/>
                </a:ext>
              </a:extLst>
            </p:cNvPr>
            <p:cNvGrpSpPr/>
            <p:nvPr userDrawn="1"/>
          </p:nvGrpSpPr>
          <p:grpSpPr>
            <a:xfrm>
              <a:off x="-1563757" y="610200"/>
              <a:ext cx="10342734" cy="1980000"/>
              <a:chOff x="-477079" y="491461"/>
              <a:chExt cx="10342734" cy="1980000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91C5518-FA90-2D4C-A1A2-BBAEE1783268}"/>
                  </a:ext>
                </a:extLst>
              </p:cNvPr>
              <p:cNvSpPr/>
              <p:nvPr userDrawn="1"/>
            </p:nvSpPr>
            <p:spPr>
              <a:xfrm>
                <a:off x="3080542" y="491461"/>
                <a:ext cx="6785113" cy="1980000"/>
              </a:xfrm>
              <a:custGeom>
                <a:avLst/>
                <a:gdLst>
                  <a:gd name="connsiteX0" fmla="*/ 185530 w 7898295"/>
                  <a:gd name="connsiteY0" fmla="*/ 0 h 2345634"/>
                  <a:gd name="connsiteX1" fmla="*/ 7898295 w 7898295"/>
                  <a:gd name="connsiteY1" fmla="*/ 0 h 2345634"/>
                  <a:gd name="connsiteX2" fmla="*/ 5552661 w 7898295"/>
                  <a:gd name="connsiteY2" fmla="*/ 2345634 h 2345634"/>
                  <a:gd name="connsiteX3" fmla="*/ 0 w 7898295"/>
                  <a:gd name="connsiteY3" fmla="*/ 2345634 h 2345634"/>
                  <a:gd name="connsiteX4" fmla="*/ 0 w 7898295"/>
                  <a:gd name="connsiteY4" fmla="*/ 0 h 2345634"/>
                  <a:gd name="connsiteX5" fmla="*/ 185530 w 7898295"/>
                  <a:gd name="connsiteY5" fmla="*/ 0 h 2345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98295" h="2345634">
                    <a:moveTo>
                      <a:pt x="185530" y="0"/>
                    </a:moveTo>
                    <a:lnTo>
                      <a:pt x="7898295" y="0"/>
                    </a:lnTo>
                    <a:lnTo>
                      <a:pt x="5552661" y="2345634"/>
                    </a:lnTo>
                    <a:lnTo>
                      <a:pt x="0" y="2345634"/>
                    </a:lnTo>
                    <a:lnTo>
                      <a:pt x="0" y="0"/>
                    </a:lnTo>
                    <a:lnTo>
                      <a:pt x="18553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2FA220B-9136-7547-93F8-771995DCF18B}"/>
                  </a:ext>
                </a:extLst>
              </p:cNvPr>
              <p:cNvSpPr/>
              <p:nvPr userDrawn="1"/>
            </p:nvSpPr>
            <p:spPr>
              <a:xfrm>
                <a:off x="-477079" y="491461"/>
                <a:ext cx="8322366" cy="198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DA40C2-B7BC-5C4C-BD88-4DF01BD038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690" y="1121821"/>
            <a:ext cx="6203695" cy="51718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C79EA5-A732-7140-80FB-D39403617A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2690" y="1639001"/>
            <a:ext cx="4771752" cy="8456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93F39F-FC42-0B47-820B-31987C857BAB}"/>
              </a:ext>
            </a:extLst>
          </p:cNvPr>
          <p:cNvSpPr txBox="1"/>
          <p:nvPr userDrawn="1"/>
        </p:nvSpPr>
        <p:spPr>
          <a:xfrm>
            <a:off x="1847465" y="6163608"/>
            <a:ext cx="8669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Visit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www.bhfood.org.uk</a:t>
            </a:r>
            <a:r>
              <a:rPr lang="en-US" dirty="0">
                <a:solidFill>
                  <a:schemeClr val="accent2"/>
                </a:solidFill>
              </a:rPr>
              <a:t>      </a:t>
            </a:r>
            <a:r>
              <a:rPr lang="en-US" b="1" dirty="0">
                <a:solidFill>
                  <a:schemeClr val="accent2"/>
                </a:solidFill>
              </a:rPr>
              <a:t>Call</a:t>
            </a:r>
            <a:r>
              <a:rPr lang="en-US" dirty="0">
                <a:solidFill>
                  <a:schemeClr val="accent2"/>
                </a:solidFill>
              </a:rPr>
              <a:t> 01273 234810     </a:t>
            </a:r>
            <a:r>
              <a:rPr lang="en-US" b="1" dirty="0">
                <a:solidFill>
                  <a:schemeClr val="accent2"/>
                </a:solidFill>
              </a:rPr>
              <a:t>Follow</a:t>
            </a:r>
            <a:r>
              <a:rPr lang="en-US" dirty="0">
                <a:solidFill>
                  <a:schemeClr val="accent2"/>
                </a:solidFill>
              </a:rPr>
              <a:t> @</a:t>
            </a:r>
            <a:r>
              <a:rPr lang="en-US" dirty="0" err="1">
                <a:solidFill>
                  <a:schemeClr val="accent2"/>
                </a:solidFill>
              </a:rPr>
              <a:t>btnhovefood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FFE22B8-1439-A940-BDA8-4E09835B5E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789884" y="5218999"/>
            <a:ext cx="1064696" cy="128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472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CEA5C-5D7D-D746-9669-C122F9098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7FFC2-32F0-BA48-9CB1-06241F5E5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8796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EF5589-2F03-7148-8A60-C1793279C9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0C957D-FA12-8840-A5AA-5E744CBF9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1904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9AB43A71-2DC6-FF4B-A03F-1267C57085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9621" y="5578888"/>
            <a:ext cx="1557718" cy="8888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8E0FD8-02BF-4042-B83C-99A058925772}"/>
              </a:ext>
            </a:extLst>
          </p:cNvPr>
          <p:cNvSpPr txBox="1"/>
          <p:nvPr userDrawn="1"/>
        </p:nvSpPr>
        <p:spPr>
          <a:xfrm>
            <a:off x="1847465" y="6163608"/>
            <a:ext cx="8669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E8E00"/>
                </a:solidFill>
              </a:rPr>
              <a:t>Visit</a:t>
            </a:r>
            <a:r>
              <a:rPr lang="en-US" dirty="0">
                <a:solidFill>
                  <a:srgbClr val="CE8E00"/>
                </a:solidFill>
              </a:rPr>
              <a:t> </a:t>
            </a:r>
            <a:r>
              <a:rPr lang="en-US" dirty="0">
                <a:solidFill>
                  <a:srgbClr val="CE8E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www.bhfood.org.uk</a:t>
            </a:r>
            <a:r>
              <a:rPr lang="en-US" dirty="0">
                <a:solidFill>
                  <a:srgbClr val="CE8E00"/>
                </a:solidFill>
              </a:rPr>
              <a:t>      </a:t>
            </a:r>
            <a:r>
              <a:rPr lang="en-US" b="1" dirty="0">
                <a:solidFill>
                  <a:srgbClr val="CE8E00"/>
                </a:solidFill>
              </a:rPr>
              <a:t>Call</a:t>
            </a:r>
            <a:r>
              <a:rPr lang="en-US" dirty="0">
                <a:solidFill>
                  <a:srgbClr val="CE8E00"/>
                </a:solidFill>
              </a:rPr>
              <a:t> 01273 234810     </a:t>
            </a:r>
            <a:r>
              <a:rPr lang="en-US" b="1" dirty="0">
                <a:solidFill>
                  <a:srgbClr val="CE8E00"/>
                </a:solidFill>
              </a:rPr>
              <a:t>Follow</a:t>
            </a:r>
            <a:r>
              <a:rPr lang="en-US" dirty="0">
                <a:solidFill>
                  <a:srgbClr val="CE8E00"/>
                </a:solidFill>
              </a:rPr>
              <a:t> @</a:t>
            </a:r>
            <a:r>
              <a:rPr lang="en-US" dirty="0" err="1">
                <a:solidFill>
                  <a:srgbClr val="CE8E00"/>
                </a:solidFill>
              </a:rPr>
              <a:t>btnhovefood</a:t>
            </a:r>
            <a:endParaRPr lang="en-US" dirty="0">
              <a:solidFill>
                <a:srgbClr val="CE8E0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125A1DB-163D-2748-BB29-6903FCC12116}"/>
              </a:ext>
            </a:extLst>
          </p:cNvPr>
          <p:cNvGrpSpPr/>
          <p:nvPr userDrawn="1"/>
        </p:nvGrpSpPr>
        <p:grpSpPr>
          <a:xfrm>
            <a:off x="-1422215" y="717542"/>
            <a:ext cx="9121561" cy="1796617"/>
            <a:chOff x="-1563757" y="610200"/>
            <a:chExt cx="10356234" cy="20398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02254D7-ECFC-4C40-8423-EBD4897EA98A}"/>
                </a:ext>
              </a:extLst>
            </p:cNvPr>
            <p:cNvGrpSpPr/>
            <p:nvPr userDrawn="1"/>
          </p:nvGrpSpPr>
          <p:grpSpPr>
            <a:xfrm>
              <a:off x="-1550257" y="670003"/>
              <a:ext cx="10342734" cy="1980000"/>
              <a:chOff x="-477079" y="491461"/>
              <a:chExt cx="10342734" cy="1980000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57AA0F8B-B0E3-E947-911A-63CF50F74BD6}"/>
                  </a:ext>
                </a:extLst>
              </p:cNvPr>
              <p:cNvSpPr/>
              <p:nvPr userDrawn="1"/>
            </p:nvSpPr>
            <p:spPr>
              <a:xfrm>
                <a:off x="3080542" y="491461"/>
                <a:ext cx="6785113" cy="1980000"/>
              </a:xfrm>
              <a:custGeom>
                <a:avLst/>
                <a:gdLst>
                  <a:gd name="connsiteX0" fmla="*/ 185530 w 7898295"/>
                  <a:gd name="connsiteY0" fmla="*/ 0 h 2345634"/>
                  <a:gd name="connsiteX1" fmla="*/ 7898295 w 7898295"/>
                  <a:gd name="connsiteY1" fmla="*/ 0 h 2345634"/>
                  <a:gd name="connsiteX2" fmla="*/ 5552661 w 7898295"/>
                  <a:gd name="connsiteY2" fmla="*/ 2345634 h 2345634"/>
                  <a:gd name="connsiteX3" fmla="*/ 0 w 7898295"/>
                  <a:gd name="connsiteY3" fmla="*/ 2345634 h 2345634"/>
                  <a:gd name="connsiteX4" fmla="*/ 0 w 7898295"/>
                  <a:gd name="connsiteY4" fmla="*/ 0 h 2345634"/>
                  <a:gd name="connsiteX5" fmla="*/ 185530 w 7898295"/>
                  <a:gd name="connsiteY5" fmla="*/ 0 h 2345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98295" h="2345634">
                    <a:moveTo>
                      <a:pt x="185530" y="0"/>
                    </a:moveTo>
                    <a:lnTo>
                      <a:pt x="7898295" y="0"/>
                    </a:lnTo>
                    <a:lnTo>
                      <a:pt x="5552661" y="2345634"/>
                    </a:lnTo>
                    <a:lnTo>
                      <a:pt x="0" y="2345634"/>
                    </a:lnTo>
                    <a:lnTo>
                      <a:pt x="0" y="0"/>
                    </a:lnTo>
                    <a:lnTo>
                      <a:pt x="185530" y="0"/>
                    </a:lnTo>
                    <a:close/>
                  </a:path>
                </a:pathLst>
              </a:custGeom>
              <a:solidFill>
                <a:srgbClr val="CE8E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2EC8B61-ECC5-114C-823D-C09BEE28C4C9}"/>
                  </a:ext>
                </a:extLst>
              </p:cNvPr>
              <p:cNvSpPr/>
              <p:nvPr userDrawn="1"/>
            </p:nvSpPr>
            <p:spPr>
              <a:xfrm>
                <a:off x="-477079" y="491461"/>
                <a:ext cx="8322366" cy="1980000"/>
              </a:xfrm>
              <a:prstGeom prst="rect">
                <a:avLst/>
              </a:prstGeom>
              <a:solidFill>
                <a:srgbClr val="CE8E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B57DD6E-E4E5-2240-841C-F8267E268637}"/>
                </a:ext>
              </a:extLst>
            </p:cNvPr>
            <p:cNvGrpSpPr/>
            <p:nvPr userDrawn="1"/>
          </p:nvGrpSpPr>
          <p:grpSpPr>
            <a:xfrm>
              <a:off x="-1563757" y="610200"/>
              <a:ext cx="10342734" cy="1980000"/>
              <a:chOff x="-477079" y="491461"/>
              <a:chExt cx="10342734" cy="1980000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7423C4E7-5B46-C642-9D73-215D3C4CD3E0}"/>
                  </a:ext>
                </a:extLst>
              </p:cNvPr>
              <p:cNvSpPr/>
              <p:nvPr userDrawn="1"/>
            </p:nvSpPr>
            <p:spPr>
              <a:xfrm>
                <a:off x="3080542" y="491461"/>
                <a:ext cx="6785113" cy="1980000"/>
              </a:xfrm>
              <a:custGeom>
                <a:avLst/>
                <a:gdLst>
                  <a:gd name="connsiteX0" fmla="*/ 185530 w 7898295"/>
                  <a:gd name="connsiteY0" fmla="*/ 0 h 2345634"/>
                  <a:gd name="connsiteX1" fmla="*/ 7898295 w 7898295"/>
                  <a:gd name="connsiteY1" fmla="*/ 0 h 2345634"/>
                  <a:gd name="connsiteX2" fmla="*/ 5552661 w 7898295"/>
                  <a:gd name="connsiteY2" fmla="*/ 2345634 h 2345634"/>
                  <a:gd name="connsiteX3" fmla="*/ 0 w 7898295"/>
                  <a:gd name="connsiteY3" fmla="*/ 2345634 h 2345634"/>
                  <a:gd name="connsiteX4" fmla="*/ 0 w 7898295"/>
                  <a:gd name="connsiteY4" fmla="*/ 0 h 2345634"/>
                  <a:gd name="connsiteX5" fmla="*/ 185530 w 7898295"/>
                  <a:gd name="connsiteY5" fmla="*/ 0 h 2345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98295" h="2345634">
                    <a:moveTo>
                      <a:pt x="185530" y="0"/>
                    </a:moveTo>
                    <a:lnTo>
                      <a:pt x="7898295" y="0"/>
                    </a:lnTo>
                    <a:lnTo>
                      <a:pt x="5552661" y="2345634"/>
                    </a:lnTo>
                    <a:lnTo>
                      <a:pt x="0" y="2345634"/>
                    </a:lnTo>
                    <a:lnTo>
                      <a:pt x="0" y="0"/>
                    </a:lnTo>
                    <a:lnTo>
                      <a:pt x="18553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9AA2D3B-2CEC-E84F-A021-8B3D6178B6A0}"/>
                  </a:ext>
                </a:extLst>
              </p:cNvPr>
              <p:cNvSpPr/>
              <p:nvPr userDrawn="1"/>
            </p:nvSpPr>
            <p:spPr>
              <a:xfrm>
                <a:off x="-477079" y="491461"/>
                <a:ext cx="8322366" cy="198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1CA10E59-D7F4-E447-A82F-5DB012BAAC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690" y="1121821"/>
            <a:ext cx="6203695" cy="51718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4000">
                <a:solidFill>
                  <a:srgbClr val="CE8E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67DCD1D5-665C-0E4B-857A-3CAC78AE1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2690" y="1639001"/>
            <a:ext cx="4771752" cy="8456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C6A35B-EB2D-054A-903F-A06800BCD6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789884" y="5218999"/>
            <a:ext cx="1064696" cy="128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33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alphaModFix amt="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9AB43A71-2DC6-FF4B-A03F-1267C57085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9621" y="5578888"/>
            <a:ext cx="1557718" cy="8888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8E0FD8-02BF-4042-B83C-99A058925772}"/>
              </a:ext>
            </a:extLst>
          </p:cNvPr>
          <p:cNvSpPr txBox="1"/>
          <p:nvPr userDrawn="1"/>
        </p:nvSpPr>
        <p:spPr>
          <a:xfrm>
            <a:off x="1847465" y="6163608"/>
            <a:ext cx="8669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Visit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www.bhfood.org.uk</a:t>
            </a:r>
            <a:r>
              <a:rPr lang="en-US" dirty="0">
                <a:solidFill>
                  <a:schemeClr val="accent2"/>
                </a:solidFill>
              </a:rPr>
              <a:t>      </a:t>
            </a:r>
            <a:r>
              <a:rPr lang="en-US" b="1" dirty="0">
                <a:solidFill>
                  <a:schemeClr val="accent2"/>
                </a:solidFill>
              </a:rPr>
              <a:t>Call</a:t>
            </a:r>
            <a:r>
              <a:rPr lang="en-US" dirty="0">
                <a:solidFill>
                  <a:schemeClr val="accent2"/>
                </a:solidFill>
              </a:rPr>
              <a:t> 01273 234810     </a:t>
            </a:r>
            <a:r>
              <a:rPr lang="en-US" b="1" dirty="0">
                <a:solidFill>
                  <a:schemeClr val="accent2"/>
                </a:solidFill>
              </a:rPr>
              <a:t>Follow</a:t>
            </a:r>
            <a:r>
              <a:rPr lang="en-US" dirty="0">
                <a:solidFill>
                  <a:schemeClr val="accent2"/>
                </a:solidFill>
              </a:rPr>
              <a:t> @</a:t>
            </a:r>
            <a:r>
              <a:rPr lang="en-US" dirty="0" err="1">
                <a:solidFill>
                  <a:schemeClr val="accent2"/>
                </a:solidFill>
              </a:rPr>
              <a:t>btnhovefood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7222BAB-6371-BD40-8C91-43BA4F94D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36154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CC29ACC-789A-D644-A7F3-8B67D0FD5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254614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ED2740-2D14-3644-BD92-303186ED241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789884" y="5218999"/>
            <a:ext cx="1064696" cy="128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26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9AB43A71-2DC6-FF4B-A03F-1267C57085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9621" y="5578888"/>
            <a:ext cx="1557718" cy="8888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8E0FD8-02BF-4042-B83C-99A058925772}"/>
              </a:ext>
            </a:extLst>
          </p:cNvPr>
          <p:cNvSpPr txBox="1"/>
          <p:nvPr userDrawn="1"/>
        </p:nvSpPr>
        <p:spPr>
          <a:xfrm>
            <a:off x="1847465" y="6163608"/>
            <a:ext cx="8669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Visit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www.bhfood.org.uk</a:t>
            </a:r>
            <a:r>
              <a:rPr lang="en-US" dirty="0">
                <a:solidFill>
                  <a:schemeClr val="accent2"/>
                </a:solidFill>
              </a:rPr>
              <a:t>      </a:t>
            </a:r>
            <a:r>
              <a:rPr lang="en-US" b="1" dirty="0">
                <a:solidFill>
                  <a:schemeClr val="accent2"/>
                </a:solidFill>
              </a:rPr>
              <a:t>Call</a:t>
            </a:r>
            <a:r>
              <a:rPr lang="en-US" dirty="0">
                <a:solidFill>
                  <a:schemeClr val="accent2"/>
                </a:solidFill>
              </a:rPr>
              <a:t> 01273 234810     </a:t>
            </a:r>
            <a:r>
              <a:rPr lang="en-US" b="1" dirty="0">
                <a:solidFill>
                  <a:schemeClr val="accent2"/>
                </a:solidFill>
              </a:rPr>
              <a:t>Follow</a:t>
            </a:r>
            <a:r>
              <a:rPr lang="en-US" dirty="0">
                <a:solidFill>
                  <a:schemeClr val="accent2"/>
                </a:solidFill>
              </a:rPr>
              <a:t> @</a:t>
            </a:r>
            <a:r>
              <a:rPr lang="en-US" dirty="0" err="1">
                <a:solidFill>
                  <a:schemeClr val="accent2"/>
                </a:solidFill>
              </a:rPr>
              <a:t>btnhovefood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7222BAB-6371-BD40-8C91-43BA4F94D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434240"/>
            <a:ext cx="103632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CC29ACC-789A-D644-A7F3-8B67D0FD5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25527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EDF73F-92F2-2445-A7AE-7C32CF9C30E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789884" y="5218999"/>
            <a:ext cx="1064696" cy="128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31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15039"/>
            <a:ext cx="10972800" cy="108406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99103"/>
            <a:ext cx="10972800" cy="41206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12573" y="344753"/>
            <a:ext cx="4469827" cy="365125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fld id="{FEF5E39F-D727-1048-989D-26DDB3E721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09600" y="721350"/>
            <a:ext cx="10972800" cy="1588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81D75269-E993-B44F-962E-551DB102F0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1" y="184915"/>
            <a:ext cx="771458" cy="4402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28224D-ACA5-134F-AEF3-20265EE4A5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30794" y="126839"/>
            <a:ext cx="412124" cy="4982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15039"/>
            <a:ext cx="10972800" cy="1084065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99103"/>
            <a:ext cx="5384800" cy="4190122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99103"/>
            <a:ext cx="5384800" cy="4190122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12573" y="344753"/>
            <a:ext cx="4469827" cy="365125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fld id="{FEF5E39F-D727-1048-989D-26DDB3E721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09600" y="721350"/>
            <a:ext cx="10972800" cy="1588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F83EEB29-7940-FD41-805C-F92015BACA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1" y="184915"/>
            <a:ext cx="771458" cy="440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FF95AD-B251-4F48-89BC-ED107B7FAE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30794" y="126839"/>
            <a:ext cx="412124" cy="4982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15039"/>
            <a:ext cx="10972800" cy="1084065"/>
          </a:xfrm>
        </p:spPr>
        <p:txBody>
          <a:bodyPr anchor="b" anchorCtr="0"/>
          <a:lstStyle>
            <a:lvl1pPr>
              <a:defRPr>
                <a:solidFill>
                  <a:srgbClr val="CE8E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99103"/>
            <a:ext cx="10972800" cy="4120673"/>
          </a:xfrm>
        </p:spPr>
        <p:txBody>
          <a:bodyPr/>
          <a:lstStyle>
            <a:lvl2pPr>
              <a:defRPr>
                <a:solidFill>
                  <a:srgbClr val="CE8E00"/>
                </a:solidFill>
              </a:defRPr>
            </a:lvl2pPr>
            <a:lvl3pPr>
              <a:buClr>
                <a:srgbClr val="CE8E00"/>
              </a:buClr>
              <a:defRPr/>
            </a:lvl3pPr>
            <a:lvl4pPr>
              <a:buClr>
                <a:srgbClr val="CE8E00"/>
              </a:buClr>
              <a:defRPr/>
            </a:lvl4pPr>
            <a:lvl5pPr>
              <a:buClr>
                <a:srgbClr val="CE8E00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12573" y="344753"/>
            <a:ext cx="4469827" cy="365125"/>
          </a:xfrm>
        </p:spPr>
        <p:txBody>
          <a:bodyPr/>
          <a:lstStyle>
            <a:lvl1pPr>
              <a:defRPr sz="1800">
                <a:solidFill>
                  <a:srgbClr val="CE8E00"/>
                </a:solidFill>
              </a:defRPr>
            </a:lvl1pPr>
          </a:lstStyle>
          <a:p>
            <a:fld id="{FEF5E39F-D727-1048-989D-26DDB3E721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09600" y="721350"/>
            <a:ext cx="10972800" cy="1588"/>
          </a:xfrm>
          <a:prstGeom prst="line">
            <a:avLst/>
          </a:prstGeom>
          <a:ln w="6350">
            <a:solidFill>
              <a:srgbClr val="CE8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81D75269-E993-B44F-962E-551DB102F0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1" y="184915"/>
            <a:ext cx="771458" cy="4402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4E7DAE-4AA7-E04F-9994-30DD74107B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30794" y="126839"/>
            <a:ext cx="412124" cy="49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96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15039"/>
            <a:ext cx="10972800" cy="1084065"/>
          </a:xfrm>
        </p:spPr>
        <p:txBody>
          <a:bodyPr anchor="b" anchorCtr="0"/>
          <a:lstStyle>
            <a:lvl1pPr>
              <a:defRPr>
                <a:solidFill>
                  <a:srgbClr val="CE8E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99103"/>
            <a:ext cx="5384800" cy="4190122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  <a:lvl2pPr>
              <a:defRPr sz="2400">
                <a:solidFill>
                  <a:srgbClr val="CE8E00"/>
                </a:solidFill>
              </a:defRPr>
            </a:lvl2pPr>
            <a:lvl3pPr>
              <a:buClr>
                <a:srgbClr val="CE8E00"/>
              </a:buClr>
              <a:defRPr sz="2000"/>
            </a:lvl3pPr>
            <a:lvl4pPr>
              <a:buClr>
                <a:srgbClr val="CE8E00"/>
              </a:buClr>
              <a:defRPr sz="1800"/>
            </a:lvl4pPr>
            <a:lvl5pPr>
              <a:buClr>
                <a:srgbClr val="CE8E00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99103"/>
            <a:ext cx="5384800" cy="4190122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  <a:lvl2pPr>
              <a:defRPr sz="2400">
                <a:solidFill>
                  <a:srgbClr val="CE8E00"/>
                </a:solidFill>
              </a:defRPr>
            </a:lvl2pPr>
            <a:lvl3pPr>
              <a:buClr>
                <a:srgbClr val="CE8E00"/>
              </a:buClr>
              <a:defRPr sz="2000"/>
            </a:lvl3pPr>
            <a:lvl4pPr>
              <a:buClr>
                <a:srgbClr val="CE8E00"/>
              </a:buClr>
              <a:defRPr sz="1800"/>
            </a:lvl4pPr>
            <a:lvl5pPr>
              <a:buClr>
                <a:srgbClr val="CE8E00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12573" y="344753"/>
            <a:ext cx="4469827" cy="365125"/>
          </a:xfrm>
        </p:spPr>
        <p:txBody>
          <a:bodyPr/>
          <a:lstStyle>
            <a:lvl1pPr>
              <a:defRPr sz="1800">
                <a:solidFill>
                  <a:srgbClr val="CE8E00"/>
                </a:solidFill>
              </a:defRPr>
            </a:lvl1pPr>
          </a:lstStyle>
          <a:p>
            <a:fld id="{FEF5E39F-D727-1048-989D-26DDB3E7213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09600" y="721350"/>
            <a:ext cx="10972800" cy="1588"/>
          </a:xfrm>
          <a:prstGeom prst="line">
            <a:avLst/>
          </a:prstGeom>
          <a:ln w="6350">
            <a:solidFill>
              <a:srgbClr val="CE8E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F83EEB29-7940-FD41-805C-F92015BACA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1" y="184915"/>
            <a:ext cx="771458" cy="440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BF2BFC-9D10-5245-80A3-03CE87CDF0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30794" y="126839"/>
            <a:ext cx="412124" cy="49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35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AB9EA-970F-9841-B503-ACFA198ACD7A}" type="datetime1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5E39F-D727-1048-989D-26DDB3E7213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98" r:id="rId3"/>
    <p:sldLayoutId id="2147483674" r:id="rId4"/>
    <p:sldLayoutId id="2147483699" r:id="rId5"/>
    <p:sldLayoutId id="2147483650" r:id="rId6"/>
    <p:sldLayoutId id="2147483660" r:id="rId7"/>
    <p:sldLayoutId id="2147483696" r:id="rId8"/>
    <p:sldLayoutId id="2147483697" r:id="rId9"/>
    <p:sldLayoutId id="2147483675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</p:sldLayoutIdLst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4400" b="1" kern="2000" spc="-1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14000"/>
        </a:lnSpc>
        <a:spcBef>
          <a:spcPct val="20000"/>
        </a:spcBef>
        <a:buClr>
          <a:schemeClr val="accent3"/>
        </a:buClr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457200" rtl="0" eaLnBrk="1" latinLnBrk="0" hangingPunct="1">
        <a:lnSpc>
          <a:spcPct val="90000"/>
        </a:lnSpc>
        <a:spcBef>
          <a:spcPct val="20000"/>
        </a:spcBef>
        <a:buClr>
          <a:schemeClr val="accent3"/>
        </a:buClr>
        <a:buFont typeface="Arial"/>
        <a:buNone/>
        <a:defRPr sz="3200" b="1" kern="1200">
          <a:solidFill>
            <a:schemeClr val="accent2"/>
          </a:solidFill>
          <a:latin typeface="+mn-lt"/>
          <a:ea typeface="+mn-ea"/>
          <a:cs typeface="+mn-cs"/>
        </a:defRPr>
      </a:lvl2pPr>
      <a:lvl3pPr marL="271463" indent="-271463" algn="l" defTabSz="457200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625475" indent="-261938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898525" indent="-273050" algn="l" defTabSz="457200" rtl="0" eaLnBrk="1" latinLnBrk="0" hangingPunct="1">
        <a:spcBef>
          <a:spcPct val="20000"/>
        </a:spcBef>
        <a:buClr>
          <a:schemeClr val="accent3"/>
        </a:buClr>
        <a:buFont typeface="Lucida Grande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F7F25-5850-3040-844B-707401DF81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AGM 2023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7380B3-E599-224B-A05F-9DD87CD311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18.10.23 Vic Borrill</a:t>
            </a:r>
          </a:p>
        </p:txBody>
      </p:sp>
    </p:spTree>
    <p:extLst>
      <p:ext uri="{BB962C8B-B14F-4D97-AF65-F5344CB8AC3E}">
        <p14:creationId xmlns:p14="http://schemas.microsoft.com/office/powerpoint/2010/main" val="104087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8007-6D9C-403D-BC16-C90A9F797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15039"/>
            <a:ext cx="5384800" cy="1084065"/>
          </a:xfrm>
        </p:spPr>
        <p:txBody>
          <a:bodyPr/>
          <a:lstStyle/>
          <a:p>
            <a:r>
              <a:rPr lang="en-GB"/>
              <a:t>Staff and volunteers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DC0BE-F5D7-4214-BC38-B050DA7A24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199103"/>
            <a:ext cx="5384800" cy="4190122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27 people on payroll + team of sessional staff and freelancers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140 volunteers at any one time. Inc Board –thank you!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Paid Internship Scheme with University of Sussex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Ongoing work to improve re equality diversity and inclusion</a:t>
            </a:r>
          </a:p>
          <a:p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ACE9639-A677-4828-BE7E-4B0E1A3166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838526" y="1115039"/>
            <a:ext cx="3394181" cy="339418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A64D21-0125-4D1A-963D-81FE90DA7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2573" y="344753"/>
            <a:ext cx="4469827" cy="365125"/>
          </a:xfrm>
        </p:spPr>
        <p:txBody>
          <a:bodyPr/>
          <a:lstStyle/>
          <a:p>
            <a:fld id="{FEF5E39F-D727-1048-989D-26DDB3E7213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4" name="Picture 2" descr="Living Wage Logo">
            <a:extLst>
              <a:ext uri="{FF2B5EF4-FFF2-40B4-BE49-F238E27FC236}">
                <a16:creationId xmlns:a16="http://schemas.microsoft.com/office/drawing/2014/main" id="{48A5F6E9-88CF-4890-AB1F-E49D59DAA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8145" y="1291120"/>
            <a:ext cx="1324830" cy="139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DCF40A-1FE3-43E1-9037-10F21ED9E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8921" y="4831537"/>
            <a:ext cx="2103786" cy="1394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3FED99-BEFE-48E8-B04F-ADD04066A9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7907" y="3030280"/>
            <a:ext cx="3014010" cy="301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0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36BF1-867B-432A-9D73-DD1651C44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3296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….. And a Community Kitchen but more about that later!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BD8A6-7AB4-456A-8402-B6B9DE047A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21600" y="344488"/>
            <a:ext cx="4470400" cy="365125"/>
          </a:xfrm>
        </p:spPr>
        <p:txBody>
          <a:bodyPr/>
          <a:lstStyle/>
          <a:p>
            <a:fld id="{FEF5E39F-D727-1048-989D-26DDB3E7213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368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C489-7A16-4858-9B24-6C4DC383C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A1A6BA-F7EA-4292-9F13-53E0749EC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E39F-D727-1048-989D-26DDB3E7213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603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C6C25-A57C-404E-B8A4-E85AD4D6D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51029"/>
            <a:ext cx="10972800" cy="1084065"/>
          </a:xfrm>
        </p:spPr>
        <p:txBody>
          <a:bodyPr/>
          <a:lstStyle/>
          <a:p>
            <a:r>
              <a:rPr lang="en-GB" dirty="0"/>
              <a:t>Setting up a NEW charitable organisation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44D53-FF19-45B5-A261-7F5338B1B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77656"/>
            <a:ext cx="10972800" cy="4535591"/>
          </a:xfrm>
        </p:spPr>
        <p:txBody>
          <a:bodyPr>
            <a:normAutofit fontScale="77500" lnSpcReduction="20000"/>
          </a:bodyPr>
          <a:lstStyle/>
          <a:p>
            <a:r>
              <a:rPr lang="en-GB" b="1" dirty="0"/>
              <a:t>History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Have applied for BHFP to be a charity twice (and appealed negative decision once). Most but not all of work of BHFP considered charitable therefore turned down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There are benefits to being a charity </a:t>
            </a:r>
            <a:r>
              <a:rPr lang="en-GB" dirty="0" err="1"/>
              <a:t>eg</a:t>
            </a:r>
            <a:r>
              <a:rPr lang="en-GB" dirty="0"/>
              <a:t> Gift Aid, sources of grants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Previous AGM of BHFP agreed that we would support the setting up a new charitable organisation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Called Community Kitchen Charity (CKC) has its own Board, own Mem &amp; Arts and makes own decisions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Delays in applying due to pandemic. Slow process but have now had confirmation from charity commission of approval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8758DD-E09F-47CB-BAD6-5E0DFAC02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E39F-D727-1048-989D-26DDB3E7213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318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1F491-D647-4A3E-9FD5-3FF5A01C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50C6F-8C77-4F5D-B80B-843ECD344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There will be a Memorandum of Understanding between the Boards of the Food Partnership and the CKC setting out how they will work together.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The CKC will fundraise for new work. It will work with BHFP (and other organisations) to deliver that 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Any longer term decisions about transferring activity / staff or resources from the Food Partnership to the CKC would have to come to an AGM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8C28D-521D-4808-A8E4-A50E20C6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E39F-D727-1048-989D-26DDB3E7213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797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66534-3E80-46DC-A742-BB3BF391C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D90853-7034-40D1-A2DC-D2478EEFB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E39F-D727-1048-989D-26DDB3E7213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239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37E05A-D0AA-4F12-92E5-57978A4CB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Annual Accounts 2022/23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30895AE-8B7A-4A7E-87F3-035CEFB8E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Have been prepared by </a:t>
            </a:r>
            <a:r>
              <a:rPr lang="en-GB" dirty="0" err="1"/>
              <a:t>Taylorcocks</a:t>
            </a:r>
            <a:r>
              <a:rPr lang="en-GB" dirty="0"/>
              <a:t> Accounts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Being presented by Vic Borrill.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Chance for questions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Accounts will be signed off at the next FP Board meeting (October) and filed with companies house</a:t>
            </a:r>
          </a:p>
        </p:txBody>
      </p:sp>
    </p:spTree>
    <p:extLst>
      <p:ext uri="{BB962C8B-B14F-4D97-AF65-F5344CB8AC3E}">
        <p14:creationId xmlns:p14="http://schemas.microsoft.com/office/powerpoint/2010/main" val="1449669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3E11A-D1A5-4862-B848-11E1274D6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Income and expenditure summary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5B32575-F89E-4C40-B781-DE29D97428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9290541"/>
              </p:ext>
            </p:extLst>
          </p:nvPr>
        </p:nvGraphicFramePr>
        <p:xfrm>
          <a:off x="1239520" y="2198688"/>
          <a:ext cx="977392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3480">
                  <a:extLst>
                    <a:ext uri="{9D8B030D-6E8A-4147-A177-3AD203B41FA5}">
                      <a16:colId xmlns:a16="http://schemas.microsoft.com/office/drawing/2014/main" val="422535532"/>
                    </a:ext>
                  </a:extLst>
                </a:gridCol>
                <a:gridCol w="2443480">
                  <a:extLst>
                    <a:ext uri="{9D8B030D-6E8A-4147-A177-3AD203B41FA5}">
                      <a16:colId xmlns:a16="http://schemas.microsoft.com/office/drawing/2014/main" val="1697869195"/>
                    </a:ext>
                  </a:extLst>
                </a:gridCol>
                <a:gridCol w="2443480">
                  <a:extLst>
                    <a:ext uri="{9D8B030D-6E8A-4147-A177-3AD203B41FA5}">
                      <a16:colId xmlns:a16="http://schemas.microsoft.com/office/drawing/2014/main" val="1328671085"/>
                    </a:ext>
                  </a:extLst>
                </a:gridCol>
                <a:gridCol w="2443480">
                  <a:extLst>
                    <a:ext uri="{9D8B030D-6E8A-4147-A177-3AD203B41FA5}">
                      <a16:colId xmlns:a16="http://schemas.microsoft.com/office/drawing/2014/main" val="15337246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Page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2022/23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2021/22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2020/2021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8667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Income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1,060,875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819,803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961,315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787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Expenditure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1,053226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817,907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955,463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9962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Difference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7,649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1,896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5,825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278252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CCE5F4-6902-47F2-95AD-93573929A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E39F-D727-1048-989D-26DDB3E7213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A91AA1-1D97-47B0-AA8D-15D66B058DD7}"/>
              </a:ext>
            </a:extLst>
          </p:cNvPr>
          <p:cNvSpPr txBox="1"/>
          <p:nvPr/>
        </p:nvSpPr>
        <p:spPr>
          <a:xfrm>
            <a:off x="1239520" y="4023360"/>
            <a:ext cx="9773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/>
              <a:t>There may be a small amount of corporation tax due this year – </a:t>
            </a:r>
            <a:r>
              <a:rPr lang="en-GB" dirty="0" err="1"/>
              <a:t>TaylorCocks</a:t>
            </a:r>
            <a:r>
              <a:rPr lang="en-GB" dirty="0"/>
              <a:t> will calculate before accounts signed off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9865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7A8B1-FFE8-4BAC-8E8B-0C3C2F67E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864" y="0"/>
            <a:ext cx="7752347" cy="681158"/>
          </a:xfrm>
        </p:spPr>
        <p:txBody>
          <a:bodyPr>
            <a:normAutofit fontScale="90000"/>
          </a:bodyPr>
          <a:lstStyle/>
          <a:p>
            <a:r>
              <a:rPr lang="en-GB" dirty="0"/>
              <a:t>Sources of income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2C7DA2B-617A-4529-A478-31C401F74B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1050858"/>
              </p:ext>
            </p:extLst>
          </p:nvPr>
        </p:nvGraphicFramePr>
        <p:xfrm>
          <a:off x="1981200" y="2589575"/>
          <a:ext cx="8229600" cy="3625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98A58-0188-4FF1-B121-8DC470826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E39F-D727-1048-989D-26DDB3E7213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5E868-6B34-4A96-9195-B107AB18E32A}"/>
              </a:ext>
            </a:extLst>
          </p:cNvPr>
          <p:cNvSpPr txBox="1"/>
          <p:nvPr/>
        </p:nvSpPr>
        <p:spPr>
          <a:xfrm>
            <a:off x="866274" y="997220"/>
            <a:ext cx="103706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400" dirty="0"/>
              <a:t>Whilst the amount of fee/ rent income increased by £26,300 because the overall income of the organisation increased remained at 13% of overall income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400" dirty="0"/>
              <a:t>Grants / crowdfund / donations income continued to form majority of income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400" dirty="0"/>
              <a:t>BHCC and the Big Lottery continue to provide significant investment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86955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92A3A-EADD-45F0-A4C4-9866F0F9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Deferred income  - p12 and 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C80C8-245F-445E-81C0-026D9A79C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4000"/>
              </a:lnSpc>
              <a:buFont typeface="Arial" panose="020B0604020202020204" pitchFamily="34" charset="0"/>
              <a:buChar char="•"/>
            </a:pPr>
            <a:r>
              <a:rPr lang="en-GB" sz="2700" dirty="0"/>
              <a:t>Funding that was given at the end of the previous FY for work in 23/24 </a:t>
            </a:r>
          </a:p>
          <a:p>
            <a:pPr marL="457200" indent="-457200">
              <a:lnSpc>
                <a:spcPct val="104000"/>
              </a:lnSpc>
              <a:buFont typeface="Arial" panose="020B0604020202020204" pitchFamily="34" charset="0"/>
              <a:buChar char="•"/>
            </a:pPr>
            <a:r>
              <a:rPr lang="en-GB" sz="2700" dirty="0"/>
              <a:t>Upfront payments for work across two Financial Years</a:t>
            </a:r>
          </a:p>
          <a:p>
            <a:pPr marL="457200" indent="-457200">
              <a:lnSpc>
                <a:spcPct val="104000"/>
              </a:lnSpc>
              <a:buFont typeface="Arial" panose="020B0604020202020204" pitchFamily="34" charset="0"/>
              <a:buChar char="•"/>
            </a:pPr>
            <a:r>
              <a:rPr lang="en-GB" sz="2700" dirty="0"/>
              <a:t>Amount being deferred to 23/24 = £125,629</a:t>
            </a:r>
          </a:p>
          <a:p>
            <a:pPr marL="457200" indent="-457200">
              <a:lnSpc>
                <a:spcPct val="104000"/>
              </a:lnSpc>
              <a:buFont typeface="Arial" panose="020B0604020202020204" pitchFamily="34" charset="0"/>
              <a:buChar char="•"/>
            </a:pPr>
            <a:r>
              <a:rPr lang="en-GB" sz="2700" dirty="0"/>
              <a:t>Less than the FY 21/22 (£214,627) when there had been a lot of delays to work due to pandemic</a:t>
            </a:r>
          </a:p>
          <a:p>
            <a:pPr>
              <a:lnSpc>
                <a:spcPct val="104000"/>
              </a:lnSpc>
            </a:pPr>
            <a:endParaRPr lang="en-GB" sz="2700" dirty="0"/>
          </a:p>
          <a:p>
            <a:pPr>
              <a:lnSpc>
                <a:spcPct val="104000"/>
              </a:lnSpc>
            </a:pPr>
            <a:endParaRPr lang="en-GB" sz="2700" dirty="0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8FEA352E-1467-4754-BC17-ECFD142F455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112573" y="344753"/>
            <a:ext cx="446982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FEF5E39F-D727-1048-989D-26DDB3E72132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03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851614-F4E4-48DA-9892-00F8611D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3701"/>
            <a:ext cx="10972800" cy="1084065"/>
          </a:xfrm>
        </p:spPr>
        <p:txBody>
          <a:bodyPr/>
          <a:lstStyle/>
          <a:p>
            <a:r>
              <a:rPr lang="en-GB" dirty="0"/>
              <a:t>Brighton &amp; Hove Food Partnership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4043B0-FA16-4666-A240-4EC9B37504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741902"/>
            <a:ext cx="6329681" cy="5039898"/>
          </a:xfrm>
        </p:spPr>
        <p:txBody>
          <a:bodyPr>
            <a:normAutofit fontScale="92500"/>
          </a:bodyPr>
          <a:lstStyle/>
          <a:p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BHFP is an independent, ‘not for profit’ established in 2003 that helps people learn to cook, to eat a healthy diet, to grow their own food and to waste less food.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Work with individuals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Work with groups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Work with caterers and food businesses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Work at a strategy and policy level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But it is the interconnections between these that are crucial to our approach</a:t>
            </a: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  <a:p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" name="Content Placeholder 4" descr="295-BHFP-Diagram-V3a.jpg">
            <a:extLst>
              <a:ext uri="{FF2B5EF4-FFF2-40B4-BE49-F238E27FC236}">
                <a16:creationId xmlns:a16="http://schemas.microsoft.com/office/drawing/2014/main" id="{1CB79899-A2A0-4691-B4A0-273B8FD273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39280" y="1942830"/>
            <a:ext cx="4697665" cy="3523249"/>
          </a:xfrm>
        </p:spPr>
      </p:pic>
    </p:spTree>
    <p:extLst>
      <p:ext uri="{BB962C8B-B14F-4D97-AF65-F5344CB8AC3E}">
        <p14:creationId xmlns:p14="http://schemas.microsoft.com/office/powerpoint/2010/main" val="2960785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FE4C2-6602-4033-A002-40D68B98B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6573"/>
            <a:ext cx="9601200" cy="1084065"/>
          </a:xfrm>
        </p:spPr>
        <p:txBody>
          <a:bodyPr/>
          <a:lstStyle/>
          <a:p>
            <a:r>
              <a:rPr lang="en-GB" dirty="0"/>
              <a:t>Expenditure p18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82B47-5A9A-44DC-89C8-D7B045D36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120" y="1720637"/>
            <a:ext cx="10054620" cy="4924711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27 people paid via payroll + freelance tutors / HR consultant and book-keeper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Role as lead partner / administering grants to smaller projects. The total amount of funding passed to other community organisations in the city was £194,296 30% of which was for emergency food work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 In this financial year £192,000 of income / expenditure was associated with giving out vouchers, buying food and onward grants associated with the city’s food response to the Cost of Living crisis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dirty="0"/>
              <a:t>Note 8 on page 15 sets out income and expenditure by work areas.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9D7D7-150F-4ED9-9F79-66D365A8A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E39F-D727-1048-989D-26DDB3E7213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353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CD66A-5767-40FB-B17C-C0FE7FCFB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15039"/>
            <a:ext cx="10972800" cy="1084065"/>
          </a:xfrm>
        </p:spPr>
        <p:txBody>
          <a:bodyPr anchor="b">
            <a:normAutofit/>
          </a:bodyPr>
          <a:lstStyle/>
          <a:p>
            <a:r>
              <a:rPr lang="en-GB" dirty="0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4C2A1-70AE-4963-B29D-EE830A6B2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2573" y="344753"/>
            <a:ext cx="4469827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EF5E39F-D727-1048-989D-26DDB3E72132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B2BC42-1071-42C7-BC4F-DD1E6A3048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9892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08DB6-6A98-4B29-99B7-D890AFA6B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573006"/>
            <a:ext cx="10972800" cy="1084065"/>
          </a:xfrm>
        </p:spPr>
        <p:txBody>
          <a:bodyPr/>
          <a:lstStyle/>
          <a:p>
            <a:r>
              <a:rPr lang="en-GB"/>
              <a:t>Wellbeing, food growing and nature connection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9613CB6-1B84-4479-833E-035211897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2558" y="1885324"/>
            <a:ext cx="4609805" cy="4190122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Saunders Park Edible Garden,  Preston Park Demo Garden Dementia Gardening group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75% of attendees at our gardening groups report increased confidence and skills, and 68% of attendees report socialising more.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Stanmer Park – growing food for the Community Kitchen, Fonthill Foundation funded school education sessions &amp; space rented by others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err="1"/>
              <a:t>Waterhall</a:t>
            </a:r>
            <a:r>
              <a:rPr lang="en-GB" dirty="0"/>
              <a:t> Club House – our new venue 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9324977-61A2-477C-B9E4-F765E9BD5F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580474" y="3131022"/>
            <a:ext cx="3382225" cy="338222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6E0F01-056D-4C69-8E4D-AA07BDB70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2573" y="344753"/>
            <a:ext cx="4469827" cy="365125"/>
          </a:xfrm>
        </p:spPr>
        <p:txBody>
          <a:bodyPr/>
          <a:lstStyle/>
          <a:p>
            <a:fld id="{FEF5E39F-D727-1048-989D-26DDB3E7213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21DBC2-2C41-4408-992A-B692C0780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363" y="1885324"/>
            <a:ext cx="3382225" cy="338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71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08DB6-6A98-4B29-99B7-D890AFA6B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96062"/>
            <a:ext cx="10972800" cy="1084065"/>
          </a:xfrm>
        </p:spPr>
        <p:txBody>
          <a:bodyPr/>
          <a:lstStyle/>
          <a:p>
            <a:r>
              <a:rPr lang="en-GB" dirty="0"/>
              <a:t>Growing New Roots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99DFC0C-1CDD-4A44-B9F4-C0313AF786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788891" y="1966311"/>
            <a:ext cx="4191000" cy="4191000"/>
          </a:xfr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2F44524-9721-490E-A3F3-E580DBB476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212111" y="2199104"/>
            <a:ext cx="4191000" cy="41910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6E0F01-056D-4C69-8E4D-AA07BDB70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E39F-D727-1048-989D-26DDB3E7213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900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E9C4B-ED62-40A4-8E4D-499E35C9C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Land use, farming, local supply chains and connecting city people to food 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717BC-7989-45C9-B7A3-1E1F6BAFE97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/>
              <a:t>Land Use Plus </a:t>
            </a:r>
            <a:r>
              <a:rPr lang="en-GB" dirty="0"/>
              <a:t>aims to encourage nature-friendly farming; increase awareness of environmental impacts of food production; improve local supply chains and support an joined-up approach to land use whereby food production is connected with the environment </a:t>
            </a:r>
            <a:r>
              <a:rPr lang="en-GB" i="1" dirty="0"/>
              <a:t>and </a:t>
            </a:r>
            <a:r>
              <a:rPr lang="en-GB" dirty="0"/>
              <a:t>spaces for people.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/>
              <a:t>Sussex Grazed</a:t>
            </a:r>
            <a:r>
              <a:rPr lang="en-GB" dirty="0"/>
              <a:t>. Direct buying meat box scheme building on </a:t>
            </a:r>
            <a:r>
              <a:rPr lang="en-GB" dirty="0" err="1"/>
              <a:t>Sheepshare</a:t>
            </a:r>
            <a:r>
              <a:rPr lang="en-GB" dirty="0"/>
              <a:t> project.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/>
              <a:t>Soil in the City. </a:t>
            </a:r>
            <a:r>
              <a:rPr lang="en-GB" dirty="0"/>
              <a:t>Organising farm visits for customers of Affordable Food Projects/ Shared Meals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B4DF67C-CBCC-40C1-B0AA-5CCE38E70F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53989" y="2071097"/>
            <a:ext cx="4191000" cy="41910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D2074A-30FB-44EC-9C48-3253AD262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E39F-D727-1048-989D-26DDB3E7213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509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0A1E2-6ACD-4FB3-9638-C09E92A1F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95879"/>
            <a:ext cx="10972800" cy="1084065"/>
          </a:xfrm>
        </p:spPr>
        <p:txBody>
          <a:bodyPr/>
          <a:lstStyle/>
          <a:p>
            <a:r>
              <a:rPr lang="en-GB" dirty="0"/>
              <a:t>Reducing waste and creating compost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F0D202-BC1C-414B-B33C-6E1DD559F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E39F-D727-1048-989D-26DDB3E7213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1CCD1308-9C7E-4B49-884B-5F79048135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22874" y="1802270"/>
            <a:ext cx="3391785" cy="3391785"/>
          </a:xfr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3DA5591C-98FD-48C5-8EB6-CE39CD0B12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190615" y="3308556"/>
            <a:ext cx="3391785" cy="3391785"/>
          </a:xfr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01034CC-D8F8-4F21-9507-088C7CB4503F}"/>
              </a:ext>
            </a:extLst>
          </p:cNvPr>
          <p:cNvSpPr txBox="1">
            <a:spLocks/>
          </p:cNvSpPr>
          <p:nvPr/>
        </p:nvSpPr>
        <p:spPr>
          <a:xfrm>
            <a:off x="609600" y="1802270"/>
            <a:ext cx="4206949" cy="489807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sz="2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271463" indent="-271463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5475" indent="-261938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2730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Lucida Grande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Food Use Places National Lottery Climate Action Fund Development Project. </a:t>
            </a:r>
            <a:r>
              <a:rPr lang="en-GB" b="1" dirty="0"/>
              <a:t>Twelve community food groups </a:t>
            </a:r>
            <a:r>
              <a:rPr lang="en-GB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Composting - </a:t>
            </a:r>
            <a:r>
              <a:rPr lang="en-GB" b="1" dirty="0"/>
              <a:t>8 ‘hot’ </a:t>
            </a:r>
            <a:r>
              <a:rPr lang="en-GB" dirty="0"/>
              <a:t>compost tumblers give the capacity to recycle </a:t>
            </a:r>
            <a:r>
              <a:rPr lang="en-GB" b="1" dirty="0"/>
              <a:t>590kg</a:t>
            </a:r>
            <a:r>
              <a:rPr lang="en-GB" dirty="0"/>
              <a:t> of food waste per week – which is the equivalent of </a:t>
            </a:r>
            <a:r>
              <a:rPr lang="en-GB" b="1" dirty="0"/>
              <a:t>19 wheelie bins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/>
              <a:t>11 new community compost sites</a:t>
            </a: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Surplus Food Network saved</a:t>
            </a:r>
            <a:r>
              <a:rPr lang="en-GB" b="1" dirty="0"/>
              <a:t> 1982</a:t>
            </a:r>
            <a:r>
              <a:rPr lang="en-GB" dirty="0"/>
              <a:t> tonnes of surplus food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Flavour packs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5587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19F21-EF47-4461-9092-3DDBD0B8B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Emergency Food Network and Cost of Living Crisis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3F757-A9B1-46C6-9F50-93F3A97A82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199103"/>
            <a:ext cx="5384800" cy="4371818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Take enquiries by phone and email and web. Nearly 11,000 visits to our website for the food poverty resources last year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Support networks of community projects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Emergency food survey (10</a:t>
            </a:r>
            <a:r>
              <a:rPr lang="en-GB" baseline="30000" dirty="0"/>
              <a:t>th</a:t>
            </a:r>
            <a:r>
              <a:rPr lang="en-GB" dirty="0"/>
              <a:t> year) and campaign asks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Bridging Change Report into food access needs of Black, Asian and Minority Ethnic, Refugees and Asylum seekers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Food Insecurity Group (cross sector work BHCC and community and voluntary sector)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Food SOS and Crowdfunding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CD6DC46-DF03-4732-94A9-F6BAF97A57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89897" y="1921483"/>
            <a:ext cx="4467742" cy="446774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7A2AB-A6E6-4F20-A774-5DCE043E5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E39F-D727-1048-989D-26DDB3E7213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980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ED2D0-265B-460D-91BB-CA38EDE6E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Being part of a national and international research and partnerships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498D5-0624-4B3B-88CB-EDC915A778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2604265"/>
            <a:ext cx="5384801" cy="3393623"/>
          </a:xfrm>
        </p:spPr>
        <p:txBody>
          <a:bodyPr>
            <a:normAutofit/>
          </a:bodyPr>
          <a:lstStyle/>
          <a:p>
            <a:pPr fontAlgn="base"/>
            <a:r>
              <a:rPr lang="en-GB" b="1" dirty="0" err="1"/>
              <a:t>FoodSEqual</a:t>
            </a:r>
            <a:r>
              <a:rPr lang="en-GB" b="1" dirty="0"/>
              <a:t>. </a:t>
            </a:r>
            <a:r>
              <a:rPr lang="en-GB" dirty="0"/>
              <a:t>UKRI project. </a:t>
            </a:r>
            <a:r>
              <a:rPr lang="en-GB" b="1" dirty="0"/>
              <a:t>4 </a:t>
            </a:r>
            <a:r>
              <a:rPr lang="en-GB" dirty="0"/>
              <a:t>different cities (Brighton, London, Reading, and Plymouth).Recruited and trained </a:t>
            </a:r>
            <a:r>
              <a:rPr lang="en-GB" b="1" dirty="0"/>
              <a:t>4 </a:t>
            </a:r>
            <a:r>
              <a:rPr lang="en-GB" dirty="0"/>
              <a:t>new</a:t>
            </a:r>
            <a:r>
              <a:rPr lang="en-GB" b="1" dirty="0"/>
              <a:t> </a:t>
            </a:r>
            <a:r>
              <a:rPr lang="en-GB" dirty="0"/>
              <a:t>community researchers.  </a:t>
            </a:r>
            <a:r>
              <a:rPr lang="en-GB" b="1" dirty="0"/>
              <a:t>9 </a:t>
            </a:r>
            <a:r>
              <a:rPr lang="en-GB" dirty="0"/>
              <a:t>focus groups with </a:t>
            </a:r>
            <a:r>
              <a:rPr lang="en-GB" b="1" dirty="0"/>
              <a:t>64 </a:t>
            </a:r>
            <a:r>
              <a:rPr lang="en-GB" dirty="0"/>
              <a:t>attendees, focussing conversations on pulses and fish. </a:t>
            </a:r>
            <a:endParaRPr lang="en-GB" b="1" dirty="0"/>
          </a:p>
          <a:p>
            <a:pPr fontAlgn="base"/>
            <a:endParaRPr lang="en-GB" dirty="0"/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29F9D1-8D4B-4968-8863-C58FD9C89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E39F-D727-1048-989D-26DDB3E7213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2" descr="Image">
            <a:extLst>
              <a:ext uri="{FF2B5EF4-FFF2-40B4-BE49-F238E27FC236}">
                <a16:creationId xmlns:a16="http://schemas.microsoft.com/office/drawing/2014/main" id="{2BF15275-51D0-4746-81FF-5E0D5F3DE48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412" y="3952240"/>
            <a:ext cx="2165668" cy="216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9E090C-4327-491F-B578-9D73A9B78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7422" y="2079655"/>
            <a:ext cx="1920406" cy="14265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8C44B3-1DC2-4AB4-80AB-6DFBD61DE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134" y="1657071"/>
            <a:ext cx="1983554" cy="229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07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BD5F8-E72A-4C4C-8980-93C16DB48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Hub for information, connection and inspiration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5BC7F-ADB2-47A0-9DCF-C43559CFD8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199102"/>
            <a:ext cx="4166937" cy="3818925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Website, newsletter and social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Started to use reels more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Fundraising campaign with Citizen’s Advice raised £75K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First point of contact on phone email including for people in poverty needing food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Coming soon a Podcast series</a:t>
            </a:r>
          </a:p>
          <a:p>
            <a:pPr marL="457200" indent="-457200">
              <a:buFontTx/>
              <a:buChar char="-"/>
            </a:pP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9D692F4-BB15-4D6E-A77F-0ED7955F57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00286" y="2330227"/>
            <a:ext cx="6158598" cy="319226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6C200F-3A9E-46D4-98A4-B5D032F79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5E39F-D727-1048-989D-26DDB3E7213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78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HFP-2021">
      <a:dk1>
        <a:srgbClr val="474746"/>
      </a:dk1>
      <a:lt1>
        <a:srgbClr val="FFFFFF"/>
      </a:lt1>
      <a:dk2>
        <a:srgbClr val="313231"/>
      </a:dk2>
      <a:lt2>
        <a:srgbClr val="EEECE1"/>
      </a:lt2>
      <a:accent1>
        <a:srgbClr val="99CC00"/>
      </a:accent1>
      <a:accent2>
        <a:srgbClr val="5B8F22"/>
      </a:accent2>
      <a:accent3>
        <a:srgbClr val="CD202C"/>
      </a:accent3>
      <a:accent4>
        <a:srgbClr val="AA272F"/>
      </a:accent4>
      <a:accent5>
        <a:srgbClr val="CF0072"/>
      </a:accent5>
      <a:accent6>
        <a:srgbClr val="662046"/>
      </a:accent6>
      <a:hlink>
        <a:srgbClr val="474746"/>
      </a:hlink>
      <a:folHlink>
        <a:srgbClr val="47474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Tomato Bright">
      <a:srgbClr val="CD202C"/>
    </a:custClr>
    <a:custClr name="Tomato Medium">
      <a:srgbClr val="AA272F"/>
    </a:custClr>
    <a:custClr name="Tomato Dark">
      <a:srgbClr val="5E3032"/>
    </a:custClr>
    <a:custClr name="Apple Bright">
      <a:srgbClr val="92D400"/>
    </a:custClr>
    <a:custClr name="Apple Medium">
      <a:srgbClr val="5B8F22"/>
    </a:custClr>
    <a:custClr name="Apple Dark">
      <a:srgbClr val="275937"/>
    </a:custClr>
    <a:custClr name="Banana Bright">
      <a:srgbClr val="FECB00"/>
    </a:custClr>
    <a:custClr name="Banana Medium">
      <a:srgbClr val="CE8E00"/>
    </a:custClr>
    <a:custClr name="Banana Dark">
      <a:srgbClr val="86731E"/>
    </a:custClr>
    <a:custClr name="Pumpkin Bright">
      <a:srgbClr val="E17000"/>
    </a:custClr>
    <a:custClr name="Pumpkin Medium">
      <a:srgbClr val="BB650E"/>
    </a:custClr>
    <a:custClr name="Banana Dark">
      <a:srgbClr val="91420E"/>
    </a:custClr>
    <a:custClr name="Beetroot Bright">
      <a:srgbClr val="C50084"/>
    </a:custClr>
    <a:custClr name="Beetroot Medium">
      <a:srgbClr val="952D98"/>
    </a:custClr>
    <a:custClr name="Beetroot Dark">
      <a:srgbClr val="53284F"/>
    </a:custClr>
    <a:custClr name="Blueberry Bright">
      <a:srgbClr val="64A0C8"/>
    </a:custClr>
    <a:custClr name="Blueberry Medium">
      <a:srgbClr val="5C7F92"/>
    </a:custClr>
    <a:custClr name="Blueberry Dark">
      <a:srgbClr val="003359"/>
    </a:custClr>
  </a:custClrLst>
  <a:extLst>
    <a:ext uri="{05A4C25C-085E-4340-85A3-A5531E510DB2}">
      <thm15:themeFamily xmlns:thm15="http://schemas.microsoft.com/office/thememl/2012/main" name="1146-BHFP-PowerPointTemplate-V2b" id="{7AE4449F-950D-7640-BE1A-99976B21817F}" vid="{6C68354E-0631-DF47-83B8-E4F5A76346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A6B7E1E19F384B83F2F99119A4CD50" ma:contentTypeVersion="13" ma:contentTypeDescription="Create a new document." ma:contentTypeScope="" ma:versionID="be5fa665254841f2d54e72ffcadb7824">
  <xsd:schema xmlns:xsd="http://www.w3.org/2001/XMLSchema" xmlns:xs="http://www.w3.org/2001/XMLSchema" xmlns:p="http://schemas.microsoft.com/office/2006/metadata/properties" xmlns:ns3="58632aa9-37d5-4014-bb7e-da86a19a08d4" targetNamespace="http://schemas.microsoft.com/office/2006/metadata/properties" ma:root="true" ma:fieldsID="bb67e3ce7fa9637769bcde671ed071be" ns3:_="">
    <xsd:import namespace="58632aa9-37d5-4014-bb7e-da86a19a08d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632aa9-37d5-4014-bb7e-da86a19a08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8632aa9-37d5-4014-bb7e-da86a19a08d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86EDA1-A39B-41F1-A36E-9015FA0A2A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632aa9-37d5-4014-bb7e-da86a19a08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A3718AF-E44E-4B18-9EEF-0C505838D951}">
  <ds:schemaRefs>
    <ds:schemaRef ds:uri="http://schemas.microsoft.com/office/infopath/2007/PartnerControls"/>
    <ds:schemaRef ds:uri="http://purl.org/dc/terms/"/>
    <ds:schemaRef ds:uri="http://schemas.microsoft.com/office/2006/documentManagement/types"/>
    <ds:schemaRef ds:uri="58632aa9-37d5-4014-bb7e-da86a19a08d4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4634DEB-DAA2-453F-9605-9C6ED3AC92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1146-BHFP-PowerPointTemplate-V2b</Template>
  <TotalTime>863</TotalTime>
  <Words>1039</Words>
  <Application>Microsoft Office PowerPoint</Application>
  <PresentationFormat>Widescreen</PresentationFormat>
  <Paragraphs>126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Lucida Grande</vt:lpstr>
      <vt:lpstr>Wingdings</vt:lpstr>
      <vt:lpstr>Office Theme</vt:lpstr>
      <vt:lpstr>AGM 2023</vt:lpstr>
      <vt:lpstr>Brighton &amp; Hove Food Partnership</vt:lpstr>
      <vt:lpstr>Wellbeing, food growing and nature connection</vt:lpstr>
      <vt:lpstr>Growing New Roots</vt:lpstr>
      <vt:lpstr>Land use, farming, local supply chains and connecting city people to food production</vt:lpstr>
      <vt:lpstr>Reducing waste and creating compost</vt:lpstr>
      <vt:lpstr>Emergency Food Network and Cost of Living Crisis response</vt:lpstr>
      <vt:lpstr>Being part of a national and international research and partnerships</vt:lpstr>
      <vt:lpstr>Hub for information, connection and inspiration</vt:lpstr>
      <vt:lpstr>Staff and volunteers</vt:lpstr>
      <vt:lpstr>….. And a Community Kitchen but more about that later!</vt:lpstr>
      <vt:lpstr>Questions?</vt:lpstr>
      <vt:lpstr>Setting up a NEW charitable organisation</vt:lpstr>
      <vt:lpstr>Next steps</vt:lpstr>
      <vt:lpstr>Questions?</vt:lpstr>
      <vt:lpstr>Annual Accounts 2022/23</vt:lpstr>
      <vt:lpstr>Income and expenditure summary</vt:lpstr>
      <vt:lpstr>Sources of income</vt:lpstr>
      <vt:lpstr>Deferred income  - p12 and 13</vt:lpstr>
      <vt:lpstr>Expenditure p18 </vt:lpstr>
      <vt:lpstr>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 front cover</dc:title>
  <dc:subject/>
  <dc:creator>Vic Borrill</dc:creator>
  <cp:keywords/>
  <dc:description/>
  <cp:lastModifiedBy>Vic Borrill</cp:lastModifiedBy>
  <cp:revision>25</cp:revision>
  <dcterms:created xsi:type="dcterms:W3CDTF">2021-05-26T10:33:00Z</dcterms:created>
  <dcterms:modified xsi:type="dcterms:W3CDTF">2023-10-18T14:19:00Z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0x010100A6A6B7E1E19F384B83F2F99119A4CD50</vt:lpwstr>
  </property>
</Properties>
</file>